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94" r:id="rId3"/>
    <p:sldId id="293" r:id="rId4"/>
    <p:sldId id="258" r:id="rId5"/>
    <p:sldId id="276" r:id="rId6"/>
    <p:sldId id="277" r:id="rId7"/>
  </p:sldIdLst>
  <p:sldSz cx="9144000" cy="6858000" type="screen4x3"/>
  <p:notesSz cx="6669088" cy="9872663"/>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61306" autoAdjust="0"/>
  </p:normalViewPr>
  <p:slideViewPr>
    <p:cSldViewPr>
      <p:cViewPr varScale="1">
        <p:scale>
          <a:sx n="48" d="100"/>
          <a:sy n="48" d="100"/>
        </p:scale>
        <p:origin x="2342"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7" d="100"/>
          <a:sy n="67" d="100"/>
        </p:scale>
        <p:origin x="-3168" y="-86"/>
      </p:cViewPr>
      <p:guideLst>
        <p:guide orient="horz" pos="3111"/>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Verkoop</c:v>
                </c:pt>
              </c:strCache>
            </c:strRef>
          </c:tx>
          <c:cat>
            <c:strRef>
              <c:f>Blad1!$A$2:$A$4</c:f>
              <c:strCache>
                <c:ptCount val="3"/>
                <c:pt idx="0">
                  <c:v>verbaal</c:v>
                </c:pt>
                <c:pt idx="1">
                  <c:v>intonatie</c:v>
                </c:pt>
                <c:pt idx="2">
                  <c:v>non-verbaal</c:v>
                </c:pt>
              </c:strCache>
            </c:strRef>
          </c:cat>
          <c:val>
            <c:numRef>
              <c:f>Blad1!$B$2:$B$4</c:f>
              <c:numCache>
                <c:formatCode>General</c:formatCode>
                <c:ptCount val="3"/>
                <c:pt idx="0">
                  <c:v>30</c:v>
                </c:pt>
                <c:pt idx="1">
                  <c:v>10</c:v>
                </c:pt>
                <c:pt idx="2">
                  <c:v>60</c:v>
                </c:pt>
              </c:numCache>
            </c:numRef>
          </c:val>
          <c:extLst>
            <c:ext xmlns:c16="http://schemas.microsoft.com/office/drawing/2014/chart" uri="{C3380CC4-5D6E-409C-BE32-E72D297353CC}">
              <c16:uniqueId val="{00000000-BCBA-448D-8AEB-49C2202E596E}"/>
            </c:ext>
          </c:extLst>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txPr>
    <a:bodyPr/>
    <a:lstStyle/>
    <a:p>
      <a:pPr>
        <a:defRPr sz="1800"/>
      </a:pPr>
      <a:endParaRPr lang="nl-BE"/>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1" y="2"/>
            <a:ext cx="2889938" cy="493632"/>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sz="quarter" idx="1"/>
          </p:nvPr>
        </p:nvSpPr>
        <p:spPr>
          <a:xfrm>
            <a:off x="3777607" y="2"/>
            <a:ext cx="2889938" cy="493632"/>
          </a:xfrm>
          <a:prstGeom prst="rect">
            <a:avLst/>
          </a:prstGeom>
        </p:spPr>
        <p:txBody>
          <a:bodyPr vert="horz" lIns="91440" tIns="45720" rIns="91440" bIns="45720" rtlCol="0"/>
          <a:lstStyle>
            <a:lvl1pPr algn="r">
              <a:defRPr sz="1200"/>
            </a:lvl1pPr>
          </a:lstStyle>
          <a:p>
            <a:fld id="{9535544C-798E-41BD-AC54-5798E00BFB40}" type="datetimeFigureOut">
              <a:rPr lang="nl-BE" smtClean="0"/>
              <a:t>24/10/2016</a:t>
            </a:fld>
            <a:endParaRPr lang="nl-BE"/>
          </a:p>
        </p:txBody>
      </p:sp>
      <p:sp>
        <p:nvSpPr>
          <p:cNvPr id="4" name="Tijdelijke aanduiding voor voettekst 3"/>
          <p:cNvSpPr>
            <a:spLocks noGrp="1"/>
          </p:cNvSpPr>
          <p:nvPr>
            <p:ph type="ftr" sz="quarter" idx="2"/>
          </p:nvPr>
        </p:nvSpPr>
        <p:spPr>
          <a:xfrm>
            <a:off x="1" y="9377319"/>
            <a:ext cx="2889938" cy="493632"/>
          </a:xfrm>
          <a:prstGeom prst="rect">
            <a:avLst/>
          </a:prstGeom>
        </p:spPr>
        <p:txBody>
          <a:bodyPr vert="horz" lIns="91440" tIns="45720" rIns="91440" bIns="45720" rtlCol="0" anchor="b"/>
          <a:lstStyle>
            <a:lvl1pPr algn="l">
              <a:defRPr sz="1200"/>
            </a:lvl1pPr>
          </a:lstStyle>
          <a:p>
            <a:endParaRPr lang="nl-BE"/>
          </a:p>
        </p:txBody>
      </p:sp>
      <p:sp>
        <p:nvSpPr>
          <p:cNvPr id="5" name="Tijdelijke aanduiding voor dianummer 4"/>
          <p:cNvSpPr>
            <a:spLocks noGrp="1"/>
          </p:cNvSpPr>
          <p:nvPr>
            <p:ph type="sldNum" sz="quarter" idx="3"/>
          </p:nvPr>
        </p:nvSpPr>
        <p:spPr>
          <a:xfrm>
            <a:off x="3777607" y="9377319"/>
            <a:ext cx="2889938" cy="493632"/>
          </a:xfrm>
          <a:prstGeom prst="rect">
            <a:avLst/>
          </a:prstGeom>
        </p:spPr>
        <p:txBody>
          <a:bodyPr vert="horz" lIns="91440" tIns="45720" rIns="91440" bIns="45720" rtlCol="0" anchor="b"/>
          <a:lstStyle>
            <a:lvl1pPr algn="r">
              <a:defRPr sz="1200"/>
            </a:lvl1pPr>
          </a:lstStyle>
          <a:p>
            <a:fld id="{2D71C9C5-E2D0-44A6-99D6-BB7B4741A64B}" type="slidenum">
              <a:rPr lang="nl-BE" smtClean="0"/>
              <a:t>‹nr.›</a:t>
            </a:fld>
            <a:endParaRPr lang="nl-BE"/>
          </a:p>
        </p:txBody>
      </p:sp>
    </p:spTree>
    <p:extLst>
      <p:ext uri="{BB962C8B-B14F-4D97-AF65-F5344CB8AC3E}">
        <p14:creationId xmlns:p14="http://schemas.microsoft.com/office/powerpoint/2010/main" val="27045897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1" y="2"/>
            <a:ext cx="2889938" cy="493632"/>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777607" y="2"/>
            <a:ext cx="2889938" cy="493632"/>
          </a:xfrm>
          <a:prstGeom prst="rect">
            <a:avLst/>
          </a:prstGeom>
        </p:spPr>
        <p:txBody>
          <a:bodyPr vert="horz" lIns="91440" tIns="45720" rIns="91440" bIns="45720" rtlCol="0"/>
          <a:lstStyle>
            <a:lvl1pPr algn="r">
              <a:defRPr sz="1200"/>
            </a:lvl1pPr>
          </a:lstStyle>
          <a:p>
            <a:fld id="{6DCA1337-F08C-4BC1-9BD6-726442D1F8AD}" type="datetimeFigureOut">
              <a:rPr lang="nl-BE" smtClean="0"/>
              <a:t>24/10/2016</a:t>
            </a:fld>
            <a:endParaRPr lang="nl-BE"/>
          </a:p>
        </p:txBody>
      </p:sp>
      <p:sp>
        <p:nvSpPr>
          <p:cNvPr id="4" name="Tijdelijke aanduiding voor dia-afbeelding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66909" y="4689515"/>
            <a:ext cx="5335270" cy="4442699"/>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1" y="9377319"/>
            <a:ext cx="2889938" cy="493632"/>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777607" y="9377319"/>
            <a:ext cx="2889938" cy="493632"/>
          </a:xfrm>
          <a:prstGeom prst="rect">
            <a:avLst/>
          </a:prstGeom>
        </p:spPr>
        <p:txBody>
          <a:bodyPr vert="horz" lIns="91440" tIns="45720" rIns="91440" bIns="45720" rtlCol="0" anchor="b"/>
          <a:lstStyle>
            <a:lvl1pPr algn="r">
              <a:defRPr sz="1200"/>
            </a:lvl1pPr>
          </a:lstStyle>
          <a:p>
            <a:fld id="{36FDF8CE-7D62-476E-8BC3-626CA34D6CC6}" type="slidenum">
              <a:rPr lang="nl-BE" smtClean="0"/>
              <a:t>‹nr.›</a:t>
            </a:fld>
            <a:endParaRPr lang="nl-BE"/>
          </a:p>
        </p:txBody>
      </p:sp>
    </p:spTree>
    <p:extLst>
      <p:ext uri="{BB962C8B-B14F-4D97-AF65-F5344CB8AC3E}">
        <p14:creationId xmlns:p14="http://schemas.microsoft.com/office/powerpoint/2010/main" val="350391927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36FDF8CE-7D62-476E-8BC3-626CA34D6CC6}" type="slidenum">
              <a:rPr lang="nl-BE" smtClean="0"/>
              <a:t>1</a:t>
            </a:fld>
            <a:endParaRPr lang="nl-BE"/>
          </a:p>
        </p:txBody>
      </p:sp>
    </p:spTree>
    <p:extLst>
      <p:ext uri="{BB962C8B-B14F-4D97-AF65-F5344CB8AC3E}">
        <p14:creationId xmlns:p14="http://schemas.microsoft.com/office/powerpoint/2010/main" val="1879669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36FDF8CE-7D62-476E-8BC3-626CA34D6CC6}" type="slidenum">
              <a:rPr lang="nl-BE" smtClean="0"/>
              <a:t>2</a:t>
            </a:fld>
            <a:endParaRPr lang="nl-BE"/>
          </a:p>
        </p:txBody>
      </p:sp>
    </p:spTree>
    <p:extLst>
      <p:ext uri="{BB962C8B-B14F-4D97-AF65-F5344CB8AC3E}">
        <p14:creationId xmlns:p14="http://schemas.microsoft.com/office/powerpoint/2010/main" val="2376168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36FDF8CE-7D62-476E-8BC3-626CA34D6CC6}" type="slidenum">
              <a:rPr lang="nl-BE" smtClean="0"/>
              <a:t>3</a:t>
            </a:fld>
            <a:endParaRPr lang="nl-BE"/>
          </a:p>
        </p:txBody>
      </p:sp>
    </p:spTree>
    <p:extLst>
      <p:ext uri="{BB962C8B-B14F-4D97-AF65-F5344CB8AC3E}">
        <p14:creationId xmlns:p14="http://schemas.microsoft.com/office/powerpoint/2010/main" val="2400467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strike="noStrike" kern="1200" dirty="0">
                <a:solidFill>
                  <a:schemeClr val="tx1"/>
                </a:solidFill>
                <a:effectLst/>
                <a:latin typeface="+mn-lt"/>
                <a:ea typeface="+mn-ea"/>
                <a:cs typeface="+mn-cs"/>
              </a:rPr>
              <a:t>3 gedragingen die je kan stellen tijdens</a:t>
            </a:r>
            <a:r>
              <a:rPr lang="nl-NL" sz="1200" b="0" i="0" u="none" strike="noStrike" kern="1200" baseline="0" dirty="0">
                <a:solidFill>
                  <a:schemeClr val="tx1"/>
                </a:solidFill>
                <a:effectLst/>
                <a:latin typeface="+mn-lt"/>
                <a:ea typeface="+mn-ea"/>
                <a:cs typeface="+mn-cs"/>
              </a:rPr>
              <a:t> een actie van een fuifbuddie: </a:t>
            </a:r>
          </a:p>
          <a:p>
            <a:endParaRPr lang="nl-NL" sz="1200" b="0" i="0" u="none" strike="noStrike" kern="1200" dirty="0">
              <a:solidFill>
                <a:schemeClr val="tx1"/>
              </a:solidFill>
              <a:effectLst/>
              <a:latin typeface="+mn-lt"/>
              <a:ea typeface="+mn-ea"/>
              <a:cs typeface="+mn-cs"/>
            </a:endParaRPr>
          </a:p>
          <a:p>
            <a:r>
              <a:rPr lang="nl-NL" sz="1200" b="0" i="0" u="none" strike="noStrike" kern="1200" dirty="0">
                <a:solidFill>
                  <a:schemeClr val="tx1"/>
                </a:solidFill>
                <a:effectLst/>
                <a:latin typeface="+mn-lt"/>
                <a:ea typeface="+mn-ea"/>
                <a:cs typeface="+mn-cs"/>
              </a:rPr>
              <a:t>Wat is </a:t>
            </a:r>
            <a:r>
              <a:rPr lang="nl-NL" sz="1200" b="0" i="0" u="none" strike="noStrike" kern="1200" dirty="0" err="1">
                <a:solidFill>
                  <a:schemeClr val="tx1"/>
                </a:solidFill>
                <a:effectLst/>
                <a:latin typeface="+mn-lt"/>
                <a:ea typeface="+mn-ea"/>
                <a:cs typeface="+mn-cs"/>
              </a:rPr>
              <a:t>subassertief</a:t>
            </a:r>
            <a:r>
              <a:rPr lang="nl-NL" sz="1200" b="0" i="0" u="none" strike="noStrike" kern="1200" dirty="0">
                <a:solidFill>
                  <a:schemeClr val="tx1"/>
                </a:solidFill>
                <a:effectLst/>
                <a:latin typeface="+mn-lt"/>
                <a:ea typeface="+mn-ea"/>
                <a:cs typeface="+mn-cs"/>
              </a:rPr>
              <a:t> gedrag?</a:t>
            </a:r>
          </a:p>
          <a:p>
            <a:r>
              <a:rPr lang="nl-NL" sz="1200" b="0" i="0" u="none" strike="noStrike" kern="1200" dirty="0">
                <a:solidFill>
                  <a:schemeClr val="tx1"/>
                </a:solidFill>
                <a:effectLst/>
                <a:latin typeface="+mn-lt"/>
                <a:ea typeface="+mn-ea"/>
                <a:cs typeface="+mn-cs"/>
              </a:rPr>
              <a:t>En </a:t>
            </a:r>
            <a:r>
              <a:rPr lang="nl-NL" sz="1200" b="0" i="0" u="none" strike="noStrike" kern="1200" dirty="0" err="1">
                <a:solidFill>
                  <a:schemeClr val="tx1"/>
                </a:solidFill>
                <a:effectLst/>
                <a:latin typeface="+mn-lt"/>
                <a:ea typeface="+mn-ea"/>
                <a:cs typeface="+mn-cs"/>
              </a:rPr>
              <a:t>subassertief</a:t>
            </a:r>
            <a:r>
              <a:rPr lang="nl-NL" sz="1200" b="0" i="0" u="none" strike="noStrike" kern="1200" dirty="0">
                <a:solidFill>
                  <a:schemeClr val="tx1"/>
                </a:solidFill>
                <a:effectLst/>
                <a:latin typeface="+mn-lt"/>
                <a:ea typeface="+mn-ea"/>
                <a:cs typeface="+mn-cs"/>
              </a:rPr>
              <a:t> persoon laat makkelijk over zich heen lopen. Je gaat conflicten en confrontaties uit de weg. Dit betekent niet dat je ze voorkomt, maar dat ze achter jouw rug worden uitgevochten of opgelost, zodat je geen invloed op de uitkomst hebt. Sowieso is dit een probleem voor </a:t>
            </a:r>
            <a:r>
              <a:rPr lang="nl-NL" sz="1200" b="0" i="0" u="none" strike="noStrike" kern="1200" dirty="0" err="1">
                <a:solidFill>
                  <a:schemeClr val="tx1"/>
                </a:solidFill>
                <a:effectLst/>
                <a:latin typeface="+mn-lt"/>
                <a:ea typeface="+mn-ea"/>
                <a:cs typeface="+mn-cs"/>
              </a:rPr>
              <a:t>subassertieve</a:t>
            </a:r>
            <a:r>
              <a:rPr lang="nl-NL" sz="1200" b="0" i="0" u="none" strike="noStrike" kern="1200" dirty="0">
                <a:solidFill>
                  <a:schemeClr val="tx1"/>
                </a:solidFill>
                <a:effectLst/>
                <a:latin typeface="+mn-lt"/>
                <a:ea typeface="+mn-ea"/>
                <a:cs typeface="+mn-cs"/>
              </a:rPr>
              <a:t> mensen: het idee geen grip te hebben op zaken en je doel niet te bereiken. Je voelt je voortdurend genegeerd, geïrriteerd en gefrustreerd.</a:t>
            </a:r>
          </a:p>
          <a:p>
            <a:endParaRPr lang="nl-NL" sz="1200" b="0" i="0" u="none" strike="noStrike" kern="1200" dirty="0">
              <a:solidFill>
                <a:schemeClr val="tx1"/>
              </a:solidFill>
              <a:effectLst/>
              <a:latin typeface="+mn-lt"/>
              <a:ea typeface="+mn-ea"/>
              <a:cs typeface="+mn-cs"/>
            </a:endParaRPr>
          </a:p>
          <a:p>
            <a:r>
              <a:rPr lang="nl-NL" sz="1200" b="0" i="0" u="none" strike="noStrike" kern="1200" dirty="0">
                <a:solidFill>
                  <a:schemeClr val="tx1"/>
                </a:solidFill>
                <a:effectLst/>
                <a:latin typeface="+mn-lt"/>
                <a:ea typeface="+mn-ea"/>
                <a:cs typeface="+mn-cs"/>
              </a:rPr>
              <a:t>Wat is agressie?</a:t>
            </a:r>
          </a:p>
          <a:p>
            <a:r>
              <a:rPr lang="nl-NL" sz="1200" b="0" i="0" u="none" strike="noStrike" kern="1200" dirty="0">
                <a:solidFill>
                  <a:schemeClr val="tx1"/>
                </a:solidFill>
                <a:effectLst/>
                <a:latin typeface="+mn-lt"/>
                <a:ea typeface="+mn-ea"/>
                <a:cs typeface="+mn-cs"/>
              </a:rPr>
              <a:t>Het tegengestelde van een </a:t>
            </a:r>
            <a:r>
              <a:rPr lang="nl-NL" sz="1200" b="0" i="0" u="none" strike="noStrike" kern="1200" dirty="0" err="1">
                <a:solidFill>
                  <a:schemeClr val="tx1"/>
                </a:solidFill>
                <a:effectLst/>
                <a:latin typeface="+mn-lt"/>
                <a:ea typeface="+mn-ea"/>
                <a:cs typeface="+mn-cs"/>
              </a:rPr>
              <a:t>subassertief</a:t>
            </a:r>
            <a:r>
              <a:rPr lang="nl-NL" sz="1200" b="0" i="0" u="none" strike="noStrike" kern="1200" dirty="0">
                <a:solidFill>
                  <a:schemeClr val="tx1"/>
                </a:solidFill>
                <a:effectLst/>
                <a:latin typeface="+mn-lt"/>
                <a:ea typeface="+mn-ea"/>
                <a:cs typeface="+mn-cs"/>
              </a:rPr>
              <a:t> persoon is een agressief iemand. Bij dit karakter horen opvliegers, kwetsend gedrag en een gebrek aan respect voor andermans gevoelens en meningen. Jij wilt degene zijn die de beslissingen neemt en neemt hierbij geen rekening met anderen.</a:t>
            </a:r>
          </a:p>
          <a:p>
            <a:endParaRPr lang="nl-NL" sz="1200" b="0" i="0" u="none" strike="noStrike" kern="1200" dirty="0">
              <a:solidFill>
                <a:schemeClr val="tx1"/>
              </a:solidFill>
              <a:effectLst/>
              <a:latin typeface="+mn-lt"/>
              <a:ea typeface="+mn-ea"/>
              <a:cs typeface="+mn-cs"/>
            </a:endParaRPr>
          </a:p>
          <a:p>
            <a:r>
              <a:rPr lang="nl-NL" sz="1200" b="0" i="0" u="none" strike="noStrike" kern="1200" dirty="0">
                <a:solidFill>
                  <a:schemeClr val="tx1"/>
                </a:solidFill>
                <a:effectLst/>
                <a:latin typeface="+mn-lt"/>
                <a:ea typeface="+mn-ea"/>
                <a:cs typeface="+mn-cs"/>
              </a:rPr>
              <a:t>Hoe assertiviteit je kan helpen</a:t>
            </a:r>
          </a:p>
          <a:p>
            <a:r>
              <a:rPr lang="nl-NL" sz="1200" b="0" i="0" u="none" strike="noStrike" kern="1200" dirty="0">
                <a:solidFill>
                  <a:schemeClr val="tx1"/>
                </a:solidFill>
                <a:effectLst/>
                <a:latin typeface="+mn-lt"/>
                <a:ea typeface="+mn-ea"/>
                <a:cs typeface="+mn-cs"/>
              </a:rPr>
              <a:t>Zowel </a:t>
            </a:r>
            <a:r>
              <a:rPr lang="nl-NL" sz="1200" b="0" i="0" u="none" strike="noStrike" kern="1200" dirty="0" err="1">
                <a:solidFill>
                  <a:schemeClr val="tx1"/>
                </a:solidFill>
                <a:effectLst/>
                <a:latin typeface="+mn-lt"/>
                <a:ea typeface="+mn-ea"/>
                <a:cs typeface="+mn-cs"/>
              </a:rPr>
              <a:t>subassertief</a:t>
            </a:r>
            <a:r>
              <a:rPr lang="nl-NL" sz="1200" b="0" i="0" u="none" strike="noStrike" kern="1200" dirty="0">
                <a:solidFill>
                  <a:schemeClr val="tx1"/>
                </a:solidFill>
                <a:effectLst/>
                <a:latin typeface="+mn-lt"/>
                <a:ea typeface="+mn-ea"/>
                <a:cs typeface="+mn-cs"/>
              </a:rPr>
              <a:t> als agressief gedrag werken </a:t>
            </a:r>
            <a:r>
              <a:rPr lang="nl-NL" sz="1200" b="0" i="0" u="none" strike="noStrike" kern="1200" dirty="0" err="1">
                <a:solidFill>
                  <a:schemeClr val="tx1"/>
                </a:solidFill>
                <a:effectLst/>
                <a:latin typeface="+mn-lt"/>
                <a:ea typeface="+mn-ea"/>
                <a:cs typeface="+mn-cs"/>
              </a:rPr>
              <a:t>relatieverstorend</a:t>
            </a:r>
            <a:r>
              <a:rPr lang="nl-NL" sz="1200" b="0" i="0" u="none" strike="noStrike" kern="1200" dirty="0">
                <a:solidFill>
                  <a:schemeClr val="tx1"/>
                </a:solidFill>
                <a:effectLst/>
                <a:latin typeface="+mn-lt"/>
                <a:ea typeface="+mn-ea"/>
                <a:cs typeface="+mn-cs"/>
              </a:rPr>
              <a:t> en kunnen voor behoorlijk wat stress zorgen. Je bouwt geen hechte banden met vrienden en collega’s op omdat je te nadrukkelijk of juist te weinig aanwezig bent. Door jezelf te trainen in assertief gedrag, kom je voor jezelf op zonder het respect voor anderen te verliezen. Je traint jezelf in vaardigheden als onderhandelen, je gevoelens uitspreken en effectieve lichaamstaal.</a:t>
            </a:r>
          </a:p>
          <a:p>
            <a:endParaRPr lang="nl-BE" dirty="0"/>
          </a:p>
          <a:p>
            <a:r>
              <a:rPr lang="nl-BE" dirty="0"/>
              <a:t> </a:t>
            </a:r>
          </a:p>
          <a:p>
            <a:endParaRPr lang="nl-BE" dirty="0"/>
          </a:p>
          <a:p>
            <a:endParaRPr lang="nl-BE" dirty="0"/>
          </a:p>
          <a:p>
            <a:endParaRPr lang="nl-BE" dirty="0"/>
          </a:p>
          <a:p>
            <a:endParaRPr lang="nl-BE" dirty="0"/>
          </a:p>
          <a:p>
            <a:endParaRPr lang="nl-BE" dirty="0"/>
          </a:p>
          <a:p>
            <a:endParaRPr lang="nl-BE" dirty="0"/>
          </a:p>
        </p:txBody>
      </p:sp>
      <p:sp>
        <p:nvSpPr>
          <p:cNvPr id="4" name="Tijdelijke aanduiding voor dianummer 3"/>
          <p:cNvSpPr>
            <a:spLocks noGrp="1"/>
          </p:cNvSpPr>
          <p:nvPr>
            <p:ph type="sldNum" sz="quarter" idx="10"/>
          </p:nvPr>
        </p:nvSpPr>
        <p:spPr/>
        <p:txBody>
          <a:bodyPr/>
          <a:lstStyle/>
          <a:p>
            <a:fld id="{36FDF8CE-7D62-476E-8BC3-626CA34D6CC6}" type="slidenum">
              <a:rPr lang="nl-BE" smtClean="0"/>
              <a:t>4</a:t>
            </a:fld>
            <a:endParaRPr lang="nl-BE"/>
          </a:p>
        </p:txBody>
      </p:sp>
    </p:spTree>
    <p:extLst>
      <p:ext uri="{BB962C8B-B14F-4D97-AF65-F5344CB8AC3E}">
        <p14:creationId xmlns:p14="http://schemas.microsoft.com/office/powerpoint/2010/main" val="3701845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BE" sz="1200" b="1" u="sng" dirty="0">
                <a:solidFill>
                  <a:srgbClr val="0070C0"/>
                </a:solidFill>
              </a:rPr>
              <a:t>Frustratieagressie</a:t>
            </a:r>
          </a:p>
          <a:p>
            <a:r>
              <a:rPr lang="nl-BE" dirty="0"/>
              <a:t>Heeft een trigger / oorzaak</a:t>
            </a:r>
          </a:p>
          <a:p>
            <a:r>
              <a:rPr lang="nl-BE" dirty="0"/>
              <a:t>Vaak kortstondig, indien oorzaak weg, verdwijnt ook agressie</a:t>
            </a:r>
          </a:p>
          <a:p>
            <a:endParaRPr lang="nl-BE" dirty="0"/>
          </a:p>
          <a:p>
            <a:pPr marL="0" marR="0" indent="0" algn="l" defTabSz="914400" rtl="0" eaLnBrk="1" fontAlgn="auto" latinLnBrk="0" hangingPunct="1">
              <a:lnSpc>
                <a:spcPct val="100000"/>
              </a:lnSpc>
              <a:spcBef>
                <a:spcPts val="0"/>
              </a:spcBef>
              <a:spcAft>
                <a:spcPts val="0"/>
              </a:spcAft>
              <a:buClrTx/>
              <a:buSzTx/>
              <a:buFontTx/>
              <a:buNone/>
              <a:tabLst/>
              <a:defRPr/>
            </a:pPr>
            <a:r>
              <a:rPr lang="nl-BE" sz="1200" b="1" u="sng" dirty="0">
                <a:solidFill>
                  <a:srgbClr val="0070C0"/>
                </a:solidFill>
              </a:rPr>
              <a:t>Instrumentele agressie</a:t>
            </a:r>
          </a:p>
          <a:p>
            <a:r>
              <a:rPr lang="nl-BE" dirty="0"/>
              <a:t>Persoon wil iets bereiken en zal hiervoor anderen intimideren</a:t>
            </a:r>
          </a:p>
          <a:p>
            <a:r>
              <a:rPr lang="nl-BE" dirty="0"/>
              <a:t>Is gepland valt meestal op</a:t>
            </a:r>
          </a:p>
          <a:p>
            <a:r>
              <a:rPr lang="nl-BE" dirty="0"/>
              <a:t>Indien gepast tijdig reageren valt dit te voorkomen</a:t>
            </a:r>
          </a:p>
          <a:p>
            <a:pPr marL="0" marR="0" indent="0" algn="l" defTabSz="914400" rtl="0" eaLnBrk="1" fontAlgn="auto" latinLnBrk="0" hangingPunct="1">
              <a:lnSpc>
                <a:spcPct val="100000"/>
              </a:lnSpc>
              <a:spcBef>
                <a:spcPts val="0"/>
              </a:spcBef>
              <a:spcAft>
                <a:spcPts val="0"/>
              </a:spcAft>
              <a:buClrTx/>
              <a:buSzTx/>
              <a:buFontTx/>
              <a:buNone/>
              <a:tabLst/>
              <a:defRPr/>
            </a:pPr>
            <a:endParaRPr lang="nl-BE" sz="1200" b="1" u="sng" dirty="0">
              <a:solidFill>
                <a:srgbClr val="0070C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nl-BE" sz="1200" b="1" u="sng" dirty="0">
                <a:solidFill>
                  <a:srgbClr val="0070C0"/>
                </a:solidFill>
              </a:rPr>
              <a:t>Agressie onder invloed / Psychose</a:t>
            </a:r>
          </a:p>
          <a:p>
            <a:r>
              <a:rPr lang="nl-BE" dirty="0"/>
              <a:t>Minder of niet voor rede vatbaar</a:t>
            </a:r>
          </a:p>
          <a:p>
            <a:r>
              <a:rPr lang="nl-BE" dirty="0"/>
              <a:t>Geen duidelijke oorzaak</a:t>
            </a:r>
          </a:p>
          <a:p>
            <a:r>
              <a:rPr lang="nl-BE" dirty="0"/>
              <a:t>Is moeilijk in te schatten</a:t>
            </a:r>
          </a:p>
          <a:p>
            <a:endParaRPr lang="nl-BE" dirty="0"/>
          </a:p>
        </p:txBody>
      </p:sp>
      <p:sp>
        <p:nvSpPr>
          <p:cNvPr id="4" name="Tijdelijke aanduiding voor dianummer 3"/>
          <p:cNvSpPr>
            <a:spLocks noGrp="1"/>
          </p:cNvSpPr>
          <p:nvPr>
            <p:ph type="sldNum" sz="quarter" idx="10"/>
          </p:nvPr>
        </p:nvSpPr>
        <p:spPr/>
        <p:txBody>
          <a:bodyPr/>
          <a:lstStyle/>
          <a:p>
            <a:fld id="{36FDF8CE-7D62-476E-8BC3-626CA34D6CC6}" type="slidenum">
              <a:rPr lang="nl-BE" smtClean="0"/>
              <a:t>5</a:t>
            </a:fld>
            <a:endParaRPr lang="nl-BE"/>
          </a:p>
        </p:txBody>
      </p:sp>
    </p:spTree>
    <p:extLst>
      <p:ext uri="{BB962C8B-B14F-4D97-AF65-F5344CB8AC3E}">
        <p14:creationId xmlns:p14="http://schemas.microsoft.com/office/powerpoint/2010/main" val="3114907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342900" indent="-342900">
              <a:buFont typeface="+mj-lt"/>
              <a:buAutoNum type="arabicPeriod"/>
            </a:pPr>
            <a:r>
              <a:rPr lang="nl-BE" sz="1200" dirty="0"/>
              <a:t>Beschrijf veranderbaar gedrag.</a:t>
            </a:r>
          </a:p>
          <a:p>
            <a:pPr marL="342900" indent="-342900">
              <a:buFont typeface="+mj-lt"/>
              <a:buAutoNum type="arabicPeriod"/>
            </a:pPr>
            <a:endParaRPr lang="nl-BE" sz="1200" dirty="0"/>
          </a:p>
          <a:p>
            <a:pPr marL="342900" indent="-342900">
              <a:buFont typeface="+mj-lt"/>
              <a:buAutoNum type="arabicPeriod"/>
            </a:pPr>
            <a:r>
              <a:rPr lang="nl-BE" sz="1200" dirty="0"/>
              <a:t>Beschrijf concreet en specifiek gedrag dat je zelf ziet of hoort.</a:t>
            </a:r>
          </a:p>
          <a:p>
            <a:pPr marL="342900" indent="-342900">
              <a:buFont typeface="+mj-lt"/>
              <a:buAutoNum type="arabicPeriod"/>
            </a:pPr>
            <a:endParaRPr lang="nl-BE" sz="1200" dirty="0"/>
          </a:p>
          <a:p>
            <a:pPr marL="342900" indent="-342900">
              <a:buFont typeface="+mj-lt"/>
              <a:buAutoNum type="arabicPeriod"/>
            </a:pPr>
            <a:r>
              <a:rPr lang="nl-BE" sz="1200" dirty="0"/>
              <a:t>Gebruik een IK-boodschap.</a:t>
            </a:r>
          </a:p>
          <a:p>
            <a:pPr marL="342900" indent="-342900">
              <a:buFont typeface="+mj-lt"/>
              <a:buAutoNum type="arabicPeriod"/>
            </a:pPr>
            <a:endParaRPr lang="nl-BE" sz="1200" dirty="0"/>
          </a:p>
          <a:p>
            <a:pPr marL="342900" indent="-342900">
              <a:buFont typeface="+mj-lt"/>
              <a:buAutoNum type="arabicPeriod"/>
            </a:pPr>
            <a:r>
              <a:rPr lang="nl-BE" sz="1200" dirty="0"/>
              <a:t>Geen aan welk effect het gedrag op je heeft.</a:t>
            </a:r>
          </a:p>
          <a:p>
            <a:pPr marL="342900" indent="-342900">
              <a:buFont typeface="+mj-lt"/>
              <a:buAutoNum type="arabicPeriod"/>
            </a:pPr>
            <a:endParaRPr lang="nl-BE" sz="1200" dirty="0"/>
          </a:p>
          <a:p>
            <a:pPr marL="342900" indent="-342900">
              <a:buFont typeface="+mj-lt"/>
              <a:buAutoNum type="arabicPeriod"/>
            </a:pPr>
            <a:r>
              <a:rPr lang="nl-BE" sz="1200" dirty="0"/>
              <a:t>Laat je gesprekspartner reageren.</a:t>
            </a:r>
          </a:p>
          <a:p>
            <a:pPr marL="342900" indent="-342900">
              <a:buFont typeface="+mj-lt"/>
              <a:buAutoNum type="arabicPeriod"/>
            </a:pPr>
            <a:endParaRPr lang="nl-BE" sz="1200" dirty="0"/>
          </a:p>
          <a:p>
            <a:pPr marL="342900" indent="-342900">
              <a:buFont typeface="+mj-lt"/>
              <a:buAutoNum type="arabicPeriod"/>
            </a:pPr>
            <a:r>
              <a:rPr lang="nl-BE" sz="1200" dirty="0"/>
              <a:t>Vraag om het gewenste gedrag.</a:t>
            </a:r>
          </a:p>
          <a:p>
            <a:pPr marL="342900" indent="-342900">
              <a:buFont typeface="+mj-lt"/>
              <a:buAutoNum type="arabicPeriod"/>
            </a:pPr>
            <a:endParaRPr lang="nl-BE" sz="1200" dirty="0"/>
          </a:p>
          <a:p>
            <a:pPr marL="342900" indent="-342900">
              <a:buFont typeface="+mj-lt"/>
              <a:buAutoNum type="arabicPeriod"/>
            </a:pPr>
            <a:r>
              <a:rPr lang="nl-BE" sz="1200" dirty="0"/>
              <a:t>Verken samen oplossingen. </a:t>
            </a:r>
          </a:p>
          <a:p>
            <a:endParaRPr lang="nl-BE" sz="1200" dirty="0"/>
          </a:p>
        </p:txBody>
      </p:sp>
      <p:sp>
        <p:nvSpPr>
          <p:cNvPr id="4" name="Tijdelijke aanduiding voor dianummer 3"/>
          <p:cNvSpPr>
            <a:spLocks noGrp="1"/>
          </p:cNvSpPr>
          <p:nvPr>
            <p:ph type="sldNum" sz="quarter" idx="10"/>
          </p:nvPr>
        </p:nvSpPr>
        <p:spPr/>
        <p:txBody>
          <a:bodyPr/>
          <a:lstStyle/>
          <a:p>
            <a:fld id="{36FDF8CE-7D62-476E-8BC3-626CA34D6CC6}" type="slidenum">
              <a:rPr lang="nl-BE" smtClean="0"/>
              <a:t>6</a:t>
            </a:fld>
            <a:endParaRPr lang="nl-BE"/>
          </a:p>
        </p:txBody>
      </p:sp>
    </p:spTree>
    <p:extLst>
      <p:ext uri="{BB962C8B-B14F-4D97-AF65-F5344CB8AC3E}">
        <p14:creationId xmlns:p14="http://schemas.microsoft.com/office/powerpoint/2010/main" val="37226530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pagina">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07504" y="116632"/>
            <a:ext cx="8229600" cy="663606"/>
          </a:xfrm>
          <a:prstGeom prst="rect">
            <a:avLst/>
          </a:prstGeom>
        </p:spPr>
        <p:txBody>
          <a:bodyPr/>
          <a:lstStyle>
            <a:lvl1pPr algn="l">
              <a:defRPr sz="3200" b="1" i="0" baseline="0">
                <a:solidFill>
                  <a:schemeClr val="tx2"/>
                </a:solidFill>
                <a:latin typeface="Tahoma" pitchFamily="34" charset="0"/>
              </a:defRPr>
            </a:lvl1pPr>
          </a:lstStyle>
          <a:p>
            <a:r>
              <a:rPr lang="nl-NL" dirty="0"/>
              <a:t>Vul hier uw Hoofdtitel in</a:t>
            </a:r>
            <a:endParaRPr lang="nl-BE" dirty="0"/>
          </a:p>
        </p:txBody>
      </p:sp>
      <p:pic>
        <p:nvPicPr>
          <p:cNvPr id="9" name="Afbeelding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32240" y="547355"/>
            <a:ext cx="2121349" cy="706409"/>
          </a:xfrm>
          <a:prstGeom prst="rect">
            <a:avLst/>
          </a:prstGeom>
        </p:spPr>
      </p:pic>
      <p:sp>
        <p:nvSpPr>
          <p:cNvPr id="12" name="Ondertitel 2"/>
          <p:cNvSpPr>
            <a:spLocks noGrp="1"/>
          </p:cNvSpPr>
          <p:nvPr>
            <p:ph type="subTitle" idx="1" hasCustomPrompt="1"/>
          </p:nvPr>
        </p:nvSpPr>
        <p:spPr>
          <a:xfrm>
            <a:off x="107504" y="836711"/>
            <a:ext cx="6400800" cy="417053"/>
          </a:xfrm>
        </p:spPr>
        <p:txBody>
          <a:bodyPr>
            <a:normAutofit/>
          </a:bodyPr>
          <a:lstStyle>
            <a:lvl1pPr marL="0" indent="0" algn="l">
              <a:buNone/>
              <a:defRPr baseline="0">
                <a:solidFill>
                  <a:srgbClr val="FF0000"/>
                </a:solidFill>
              </a:defRPr>
            </a:lvl1pPr>
            <a:lvl2pPr marL="0" indent="0" algn="l">
              <a:buFont typeface="Arial" pitchFamily="34" charset="0"/>
              <a:buNone/>
              <a:defRPr sz="1500" baseline="0">
                <a:solidFill>
                  <a:schemeClr val="accent1"/>
                </a:solidFill>
                <a:latin typeface="Tahoma" pitchFamily="34" charset="0"/>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1"/>
            <a:r>
              <a:rPr lang="nl-NL" dirty="0"/>
              <a:t>Vul hier uw ondertitel in</a:t>
            </a:r>
            <a:endParaRPr lang="nl-BE" dirty="0"/>
          </a:p>
        </p:txBody>
      </p:sp>
      <p:sp>
        <p:nvSpPr>
          <p:cNvPr id="8" name="Tijdelijke aanduiding voor afbeelding 7"/>
          <p:cNvSpPr>
            <a:spLocks noGrp="1"/>
          </p:cNvSpPr>
          <p:nvPr>
            <p:ph type="pic" sz="quarter" idx="13"/>
          </p:nvPr>
        </p:nvSpPr>
        <p:spPr>
          <a:xfrm>
            <a:off x="0" y="1253764"/>
            <a:ext cx="9144000" cy="5604236"/>
          </a:xfrm>
        </p:spPr>
        <p:txBody>
          <a:bodyPr/>
          <a:lstStyle>
            <a:lvl1pPr marL="0" indent="0" algn="ctr">
              <a:buNone/>
              <a:defRPr>
                <a:solidFill>
                  <a:schemeClr val="tx2"/>
                </a:solidFill>
              </a:defRPr>
            </a:lvl1pPr>
          </a:lstStyle>
          <a:p>
            <a:r>
              <a:rPr lang="nl-NL"/>
              <a:t>Klik op het pictogram als u een afbeelding wilt toevoegen</a:t>
            </a:r>
            <a:endParaRPr lang="nl-BE" dirty="0"/>
          </a:p>
        </p:txBody>
      </p:sp>
    </p:spTree>
    <p:extLst>
      <p:ext uri="{BB962C8B-B14F-4D97-AF65-F5344CB8AC3E}">
        <p14:creationId xmlns:p14="http://schemas.microsoft.com/office/powerpoint/2010/main" val="14284152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oofddia">
    <p:spTree>
      <p:nvGrpSpPr>
        <p:cNvPr id="1" name=""/>
        <p:cNvGrpSpPr/>
        <p:nvPr/>
      </p:nvGrpSpPr>
      <p:grpSpPr>
        <a:xfrm>
          <a:off x="0" y="0"/>
          <a:ext cx="0" cy="0"/>
          <a:chOff x="0" y="0"/>
          <a:chExt cx="0" cy="0"/>
        </a:xfrm>
      </p:grpSpPr>
      <p:sp>
        <p:nvSpPr>
          <p:cNvPr id="3" name="Ondertitel 2"/>
          <p:cNvSpPr>
            <a:spLocks noGrp="1"/>
          </p:cNvSpPr>
          <p:nvPr>
            <p:ph type="subTitle" idx="1" hasCustomPrompt="1"/>
          </p:nvPr>
        </p:nvSpPr>
        <p:spPr>
          <a:xfrm>
            <a:off x="539552" y="1196752"/>
            <a:ext cx="6400800" cy="576064"/>
          </a:xfrm>
        </p:spPr>
        <p:txBody>
          <a:bodyPr>
            <a:normAutofit/>
          </a:bodyPr>
          <a:lstStyle>
            <a:lvl1pPr marL="457200" indent="-457200" algn="l">
              <a:buFont typeface="Arial" pitchFamily="34" charset="0"/>
              <a:buChar char="•"/>
              <a:defRPr sz="2500" b="1" i="0" baseline="0">
                <a:solidFill>
                  <a:schemeClr val="tx2"/>
                </a:solidFill>
                <a:latin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Tussentitel</a:t>
            </a:r>
            <a:endParaRPr lang="nl-BE" dirty="0"/>
          </a:p>
        </p:txBody>
      </p:sp>
      <p:pic>
        <p:nvPicPr>
          <p:cNvPr id="7" name="Afbeelding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12360" y="6502484"/>
            <a:ext cx="1067616" cy="355516"/>
          </a:xfrm>
          <a:prstGeom prst="rect">
            <a:avLst/>
          </a:prstGeom>
        </p:spPr>
      </p:pic>
      <p:sp>
        <p:nvSpPr>
          <p:cNvPr id="12" name="Tijdelijke aanduiding voor tekst 11"/>
          <p:cNvSpPr>
            <a:spLocks noGrp="1"/>
          </p:cNvSpPr>
          <p:nvPr>
            <p:ph type="body" sz="quarter" idx="13"/>
          </p:nvPr>
        </p:nvSpPr>
        <p:spPr>
          <a:xfrm>
            <a:off x="539750" y="1989138"/>
            <a:ext cx="8064500" cy="3168650"/>
          </a:xfrm>
        </p:spPr>
        <p:txBody>
          <a:bodyPr>
            <a:normAutofit/>
          </a:bodyPr>
          <a:lstStyle>
            <a:lvl1pPr marL="0" indent="0">
              <a:buNone/>
              <a:defRPr sz="2000" b="0" i="0" baseline="0">
                <a:solidFill>
                  <a:schemeClr val="tx1"/>
                </a:solidFill>
                <a:latin typeface="Tahoma"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nl-NL"/>
              <a:t>Klik om de modelstijlen te bewerken</a:t>
            </a:r>
          </a:p>
        </p:txBody>
      </p:sp>
      <p:sp>
        <p:nvSpPr>
          <p:cNvPr id="17" name="Titel 1"/>
          <p:cNvSpPr>
            <a:spLocks noGrp="1"/>
          </p:cNvSpPr>
          <p:nvPr>
            <p:ph type="ctrTitle" hasCustomPrompt="1"/>
          </p:nvPr>
        </p:nvSpPr>
        <p:spPr>
          <a:xfrm>
            <a:off x="545846" y="188640"/>
            <a:ext cx="8202617" cy="648072"/>
          </a:xfrm>
          <a:prstGeom prst="rect">
            <a:avLst/>
          </a:prstGeom>
        </p:spPr>
        <p:txBody>
          <a:bodyPr/>
          <a:lstStyle>
            <a:lvl1pPr algn="l">
              <a:defRPr sz="3200" b="1" i="0" baseline="0">
                <a:solidFill>
                  <a:schemeClr val="accent1"/>
                </a:solidFill>
                <a:latin typeface="Tahoma" pitchFamily="34" charset="0"/>
              </a:defRPr>
            </a:lvl1pPr>
          </a:lstStyle>
          <a:p>
            <a:r>
              <a:rPr lang="nl-NL" dirty="0"/>
              <a:t>Vul hier uw </a:t>
            </a:r>
            <a:r>
              <a:rPr lang="nl-NL" dirty="0" err="1"/>
              <a:t>Koptitel</a:t>
            </a:r>
            <a:r>
              <a:rPr lang="nl-NL" dirty="0"/>
              <a:t> in</a:t>
            </a:r>
            <a:endParaRPr lang="nl-BE" dirty="0"/>
          </a:p>
        </p:txBody>
      </p:sp>
    </p:spTree>
    <p:extLst>
      <p:ext uri="{BB962C8B-B14F-4D97-AF65-F5344CB8AC3E}">
        <p14:creationId xmlns:p14="http://schemas.microsoft.com/office/powerpoint/2010/main" val="34535300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pagina met andere instellingen">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07504" y="116632"/>
            <a:ext cx="8229600" cy="663606"/>
          </a:xfrm>
          <a:prstGeom prst="rect">
            <a:avLst/>
          </a:prstGeom>
        </p:spPr>
        <p:txBody>
          <a:bodyPr/>
          <a:lstStyle>
            <a:lvl1pPr algn="l">
              <a:defRPr sz="3200" b="1" i="0" baseline="0">
                <a:solidFill>
                  <a:schemeClr val="tx2"/>
                </a:solidFill>
                <a:latin typeface="Tahoma" pitchFamily="34" charset="0"/>
              </a:defRPr>
            </a:lvl1pPr>
          </a:lstStyle>
          <a:p>
            <a:r>
              <a:rPr lang="nl-NL" dirty="0"/>
              <a:t>Vul hier uw Hoofdtitel in</a:t>
            </a:r>
            <a:endParaRPr lang="nl-BE" dirty="0"/>
          </a:p>
        </p:txBody>
      </p:sp>
      <p:pic>
        <p:nvPicPr>
          <p:cNvPr id="9" name="Afbeelding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32240" y="547355"/>
            <a:ext cx="2121349" cy="706409"/>
          </a:xfrm>
          <a:prstGeom prst="rect">
            <a:avLst/>
          </a:prstGeom>
        </p:spPr>
      </p:pic>
      <p:sp>
        <p:nvSpPr>
          <p:cNvPr id="12" name="Ondertitel 2"/>
          <p:cNvSpPr>
            <a:spLocks noGrp="1"/>
          </p:cNvSpPr>
          <p:nvPr>
            <p:ph type="subTitle" idx="1" hasCustomPrompt="1"/>
          </p:nvPr>
        </p:nvSpPr>
        <p:spPr>
          <a:xfrm>
            <a:off x="107504" y="836711"/>
            <a:ext cx="6400800" cy="417053"/>
          </a:xfrm>
        </p:spPr>
        <p:txBody>
          <a:bodyPr>
            <a:normAutofit/>
          </a:bodyPr>
          <a:lstStyle>
            <a:lvl1pPr marL="0" indent="0" algn="l">
              <a:buNone/>
              <a:defRPr baseline="0">
                <a:solidFill>
                  <a:srgbClr val="FF0000"/>
                </a:solidFill>
              </a:defRPr>
            </a:lvl1pPr>
            <a:lvl2pPr marL="0" indent="0" algn="l">
              <a:buFont typeface="Arial" pitchFamily="34" charset="0"/>
              <a:buNone/>
              <a:defRPr sz="1500" baseline="0">
                <a:solidFill>
                  <a:schemeClr val="accent1"/>
                </a:solidFill>
                <a:latin typeface="Tahoma" pitchFamily="34" charset="0"/>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1"/>
            <a:r>
              <a:rPr lang="nl-NL" dirty="0"/>
              <a:t>Vul hier uw ondertitel in</a:t>
            </a:r>
            <a:endParaRPr lang="nl-BE" dirty="0"/>
          </a:p>
        </p:txBody>
      </p:sp>
      <p:sp>
        <p:nvSpPr>
          <p:cNvPr id="8" name="Tijdelijke aanduiding voor afbeelding 7"/>
          <p:cNvSpPr>
            <a:spLocks noGrp="1"/>
          </p:cNvSpPr>
          <p:nvPr>
            <p:ph type="pic" sz="quarter" idx="13"/>
          </p:nvPr>
        </p:nvSpPr>
        <p:spPr>
          <a:xfrm>
            <a:off x="0" y="1253764"/>
            <a:ext cx="9144000" cy="5199572"/>
          </a:xfrm>
        </p:spPr>
        <p:txBody>
          <a:bodyPr/>
          <a:lstStyle>
            <a:lvl1pPr marL="0" indent="0" algn="ctr">
              <a:buNone/>
              <a:defRPr>
                <a:solidFill>
                  <a:schemeClr val="tx2"/>
                </a:solidFill>
              </a:defRPr>
            </a:lvl1pPr>
          </a:lstStyle>
          <a:p>
            <a:r>
              <a:rPr lang="nl-NL"/>
              <a:t>Klik op het pictogram als u een afbeelding wilt toevoegen</a:t>
            </a:r>
            <a:endParaRPr lang="nl-BE" dirty="0"/>
          </a:p>
        </p:txBody>
      </p:sp>
    </p:spTree>
    <p:extLst>
      <p:ext uri="{BB962C8B-B14F-4D97-AF65-F5344CB8AC3E}">
        <p14:creationId xmlns:p14="http://schemas.microsoft.com/office/powerpoint/2010/main" val="399394142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hasCustomPrompt="1"/>
          </p:nvPr>
        </p:nvSpPr>
        <p:spPr>
          <a:xfrm>
            <a:off x="467544" y="1052736"/>
            <a:ext cx="8229600" cy="4525963"/>
          </a:xfrm>
        </p:spPr>
        <p:txBody>
          <a:bodyPr/>
          <a:lstStyle>
            <a:lvl1pPr>
              <a:defRPr sz="2500" b="1" i="0" baseline="0">
                <a:solidFill>
                  <a:schemeClr val="tx2"/>
                </a:solidFill>
                <a:latin typeface="Tahoma" pitchFamily="34" charset="0"/>
              </a:defRPr>
            </a:lvl1pPr>
          </a:lstStyle>
          <a:p>
            <a:pPr lvl="0"/>
            <a:r>
              <a:rPr lang="nl-NL" dirty="0"/>
              <a:t>Vul tekst in of kies een object om in te voeren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pic>
        <p:nvPicPr>
          <p:cNvPr id="7" name="Afbeelding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12360" y="6502484"/>
            <a:ext cx="1067616" cy="355516"/>
          </a:xfrm>
          <a:prstGeom prst="rect">
            <a:avLst/>
          </a:prstGeom>
        </p:spPr>
      </p:pic>
      <p:sp>
        <p:nvSpPr>
          <p:cNvPr id="10" name="Titel 1"/>
          <p:cNvSpPr>
            <a:spLocks noGrp="1"/>
          </p:cNvSpPr>
          <p:nvPr>
            <p:ph type="ctrTitle" hasCustomPrompt="1"/>
          </p:nvPr>
        </p:nvSpPr>
        <p:spPr>
          <a:xfrm>
            <a:off x="545846" y="188640"/>
            <a:ext cx="8202617" cy="648072"/>
          </a:xfrm>
          <a:prstGeom prst="rect">
            <a:avLst/>
          </a:prstGeom>
        </p:spPr>
        <p:txBody>
          <a:bodyPr/>
          <a:lstStyle>
            <a:lvl1pPr algn="l">
              <a:defRPr sz="3200" b="1" i="0" baseline="0">
                <a:solidFill>
                  <a:schemeClr val="accent1"/>
                </a:solidFill>
                <a:latin typeface="Tahoma" pitchFamily="34" charset="0"/>
              </a:defRPr>
            </a:lvl1pPr>
          </a:lstStyle>
          <a:p>
            <a:r>
              <a:rPr lang="nl-NL" dirty="0"/>
              <a:t>Vul hier uw </a:t>
            </a:r>
            <a:r>
              <a:rPr lang="nl-NL" dirty="0" err="1"/>
              <a:t>Koptitel</a:t>
            </a:r>
            <a:r>
              <a:rPr lang="nl-NL" dirty="0"/>
              <a:t> in</a:t>
            </a:r>
            <a:endParaRPr lang="nl-BE" dirty="0"/>
          </a:p>
        </p:txBody>
      </p:sp>
    </p:spTree>
    <p:extLst>
      <p:ext uri="{BB962C8B-B14F-4D97-AF65-F5344CB8AC3E}">
        <p14:creationId xmlns:p14="http://schemas.microsoft.com/office/powerpoint/2010/main" val="18127498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600200"/>
            <a:ext cx="4038600" cy="4525963"/>
          </a:xfrm>
        </p:spPr>
        <p:txBody>
          <a:bodyPr/>
          <a:lstStyle>
            <a:lvl1pPr>
              <a:defRPr sz="2800" baseline="0">
                <a:solidFill>
                  <a:schemeClr val="tx2"/>
                </a:solidFill>
                <a:latin typeface="Tahoma"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4" name="Tijdelijke aanduiding voor inhoud 3"/>
          <p:cNvSpPr>
            <a:spLocks noGrp="1"/>
          </p:cNvSpPr>
          <p:nvPr>
            <p:ph sz="half" idx="2"/>
          </p:nvPr>
        </p:nvSpPr>
        <p:spPr>
          <a:xfrm>
            <a:off x="4648200" y="1600200"/>
            <a:ext cx="4038600" cy="4525963"/>
          </a:xfrm>
        </p:spPr>
        <p:txBody>
          <a:bodyPr/>
          <a:lstStyle>
            <a:lvl1pPr>
              <a:defRPr sz="2800" baseline="0">
                <a:solidFill>
                  <a:schemeClr val="tx2"/>
                </a:solidFill>
                <a:latin typeface="Tahoma" pitchFamily="34"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dirty="0"/>
          </a:p>
        </p:txBody>
      </p:sp>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12360" y="6502484"/>
            <a:ext cx="1067616" cy="355516"/>
          </a:xfrm>
          <a:prstGeom prst="rect">
            <a:avLst/>
          </a:prstGeom>
        </p:spPr>
      </p:pic>
      <p:sp>
        <p:nvSpPr>
          <p:cNvPr id="10" name="Titel 1"/>
          <p:cNvSpPr>
            <a:spLocks noGrp="1"/>
          </p:cNvSpPr>
          <p:nvPr>
            <p:ph type="ctrTitle" hasCustomPrompt="1"/>
          </p:nvPr>
        </p:nvSpPr>
        <p:spPr>
          <a:xfrm>
            <a:off x="545846" y="188640"/>
            <a:ext cx="8202617" cy="648072"/>
          </a:xfrm>
          <a:prstGeom prst="rect">
            <a:avLst/>
          </a:prstGeom>
        </p:spPr>
        <p:txBody>
          <a:bodyPr/>
          <a:lstStyle>
            <a:lvl1pPr algn="l">
              <a:defRPr sz="3200" b="1" i="0" baseline="0">
                <a:solidFill>
                  <a:schemeClr val="accent1"/>
                </a:solidFill>
                <a:latin typeface="Tahoma" pitchFamily="34" charset="0"/>
              </a:defRPr>
            </a:lvl1pPr>
          </a:lstStyle>
          <a:p>
            <a:r>
              <a:rPr lang="nl-NL" dirty="0"/>
              <a:t>Vul hier uw </a:t>
            </a:r>
            <a:r>
              <a:rPr lang="nl-NL" dirty="0" err="1"/>
              <a:t>Koptitel</a:t>
            </a:r>
            <a:r>
              <a:rPr lang="nl-NL" dirty="0"/>
              <a:t> in</a:t>
            </a:r>
            <a:endParaRPr lang="nl-BE" dirty="0"/>
          </a:p>
        </p:txBody>
      </p:sp>
    </p:spTree>
    <p:extLst>
      <p:ext uri="{BB962C8B-B14F-4D97-AF65-F5344CB8AC3E}">
        <p14:creationId xmlns:p14="http://schemas.microsoft.com/office/powerpoint/2010/main" val="38838427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pic>
        <p:nvPicPr>
          <p:cNvPr id="6" name="Afbeelding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12360" y="6502484"/>
            <a:ext cx="1067616" cy="355516"/>
          </a:xfrm>
          <a:prstGeom prst="rect">
            <a:avLst/>
          </a:prstGeom>
        </p:spPr>
      </p:pic>
      <p:sp>
        <p:nvSpPr>
          <p:cNvPr id="8" name="Titel 1"/>
          <p:cNvSpPr>
            <a:spLocks noGrp="1"/>
          </p:cNvSpPr>
          <p:nvPr>
            <p:ph type="ctrTitle" hasCustomPrompt="1"/>
          </p:nvPr>
        </p:nvSpPr>
        <p:spPr>
          <a:xfrm>
            <a:off x="545846" y="188640"/>
            <a:ext cx="8202617" cy="648072"/>
          </a:xfrm>
          <a:prstGeom prst="rect">
            <a:avLst/>
          </a:prstGeom>
        </p:spPr>
        <p:txBody>
          <a:bodyPr/>
          <a:lstStyle>
            <a:lvl1pPr algn="l">
              <a:defRPr sz="3200" b="1" i="0" baseline="0">
                <a:solidFill>
                  <a:schemeClr val="accent1"/>
                </a:solidFill>
                <a:latin typeface="Tahoma" pitchFamily="34" charset="0"/>
              </a:defRPr>
            </a:lvl1pPr>
          </a:lstStyle>
          <a:p>
            <a:r>
              <a:rPr lang="nl-NL" dirty="0"/>
              <a:t>Vul hier uw </a:t>
            </a:r>
            <a:r>
              <a:rPr lang="nl-NL" dirty="0" err="1"/>
              <a:t>Koptitel</a:t>
            </a:r>
            <a:r>
              <a:rPr lang="nl-NL" dirty="0"/>
              <a:t> in</a:t>
            </a:r>
            <a:endParaRPr lang="nl-BE" dirty="0"/>
          </a:p>
        </p:txBody>
      </p:sp>
    </p:spTree>
    <p:extLst>
      <p:ext uri="{BB962C8B-B14F-4D97-AF65-F5344CB8AC3E}">
        <p14:creationId xmlns:p14="http://schemas.microsoft.com/office/powerpoint/2010/main" val="7003251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Afbeelding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12360" y="6502484"/>
            <a:ext cx="1067616" cy="355516"/>
          </a:xfrm>
          <a:prstGeom prst="rect">
            <a:avLst/>
          </a:prstGeom>
        </p:spPr>
      </p:pic>
    </p:spTree>
    <p:extLst>
      <p:ext uri="{BB962C8B-B14F-4D97-AF65-F5344CB8AC3E}">
        <p14:creationId xmlns:p14="http://schemas.microsoft.com/office/powerpoint/2010/main" val="12118322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fbeeldingspagina">
    <p:spTree>
      <p:nvGrpSpPr>
        <p:cNvPr id="1" name=""/>
        <p:cNvGrpSpPr/>
        <p:nvPr/>
      </p:nvGrpSpPr>
      <p:grpSpPr>
        <a:xfrm>
          <a:off x="0" y="0"/>
          <a:ext cx="0" cy="0"/>
          <a:chOff x="0" y="0"/>
          <a:chExt cx="0" cy="0"/>
        </a:xfrm>
      </p:grpSpPr>
      <p:pic>
        <p:nvPicPr>
          <p:cNvPr id="5" name="Afbeelding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12360" y="6502484"/>
            <a:ext cx="1067616" cy="355516"/>
          </a:xfrm>
          <a:prstGeom prst="rect">
            <a:avLst/>
          </a:prstGeom>
        </p:spPr>
      </p:pic>
      <p:sp>
        <p:nvSpPr>
          <p:cNvPr id="7" name="Tijdelijke aanduiding voor afbeelding 6"/>
          <p:cNvSpPr>
            <a:spLocks noGrp="1"/>
          </p:cNvSpPr>
          <p:nvPr>
            <p:ph type="pic" sz="quarter" idx="10"/>
          </p:nvPr>
        </p:nvSpPr>
        <p:spPr>
          <a:xfrm>
            <a:off x="0" y="0"/>
            <a:ext cx="9144000" cy="6381750"/>
          </a:xfrm>
        </p:spPr>
        <p:txBody>
          <a:bodyPr/>
          <a:lstStyle>
            <a:lvl1pPr marL="0" indent="0" algn="ctr">
              <a:buNone/>
              <a:defRPr>
                <a:solidFill>
                  <a:schemeClr val="tx2"/>
                </a:solidFill>
              </a:defRPr>
            </a:lvl1pPr>
          </a:lstStyle>
          <a:p>
            <a:r>
              <a:rPr lang="nl-NL"/>
              <a:t>Klik op het pictogram als u een afbeelding wilt toevoegen</a:t>
            </a:r>
            <a:endParaRPr lang="nl-BE" dirty="0"/>
          </a:p>
        </p:txBody>
      </p:sp>
    </p:spTree>
    <p:extLst>
      <p:ext uri="{BB962C8B-B14F-4D97-AF65-F5344CB8AC3E}">
        <p14:creationId xmlns:p14="http://schemas.microsoft.com/office/powerpoint/2010/main" val="27183103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extLst>
      <p:ext uri="{BB962C8B-B14F-4D97-AF65-F5344CB8AC3E}">
        <p14:creationId xmlns:p14="http://schemas.microsoft.com/office/powerpoint/2010/main" val="3569530589"/>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3" r:id="rId3"/>
    <p:sldLayoutId id="2147483650" r:id="rId4"/>
    <p:sldLayoutId id="2147483652" r:id="rId5"/>
    <p:sldLayoutId id="2147483654" r:id="rId6"/>
    <p:sldLayoutId id="2147483655" r:id="rId7"/>
    <p:sldLayoutId id="2147483662" r:id="rId8"/>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500" b="1" i="0" kern="1200" baseline="0">
          <a:solidFill>
            <a:schemeClr val="tx2"/>
          </a:solidFill>
          <a:latin typeface="Tahom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jpe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FUIFBUDDIE OPLEIDING 2016</a:t>
            </a:r>
          </a:p>
        </p:txBody>
      </p:sp>
      <p:sp>
        <p:nvSpPr>
          <p:cNvPr id="3" name="Ondertitel 2"/>
          <p:cNvSpPr>
            <a:spLocks noGrp="1"/>
          </p:cNvSpPr>
          <p:nvPr>
            <p:ph type="subTitle" idx="1"/>
          </p:nvPr>
        </p:nvSpPr>
        <p:spPr/>
        <p:txBody>
          <a:bodyPr>
            <a:normAutofit fontScale="92500" lnSpcReduction="10000"/>
          </a:bodyPr>
          <a:lstStyle/>
          <a:p>
            <a:r>
              <a:rPr lang="nl-BE" dirty="0"/>
              <a:t>Sociale Vaardigheden / Conflicthantering</a:t>
            </a:r>
          </a:p>
        </p:txBody>
      </p:sp>
      <p:pic>
        <p:nvPicPr>
          <p:cNvPr id="6" name="Tijdelijke aanduiding voor afbeelding 5"/>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l="5101" r="5101"/>
          <a:stretch>
            <a:fillRect/>
          </a:stretch>
        </p:blipFill>
        <p:spPr>
          <a:xfrm>
            <a:off x="0" y="1253764"/>
            <a:ext cx="9144000" cy="5847644"/>
          </a:xfrm>
        </p:spPr>
      </p:pic>
    </p:spTree>
    <p:extLst>
      <p:ext uri="{BB962C8B-B14F-4D97-AF65-F5344CB8AC3E}">
        <p14:creationId xmlns:p14="http://schemas.microsoft.com/office/powerpoint/2010/main" val="17860129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3"/>
          <p:cNvSpPr>
            <a:spLocks noGrp="1"/>
          </p:cNvSpPr>
          <p:nvPr>
            <p:ph type="ctrTitle"/>
          </p:nvPr>
        </p:nvSpPr>
        <p:spPr/>
        <p:txBody>
          <a:bodyPr/>
          <a:lstStyle/>
          <a:p>
            <a:r>
              <a:rPr lang="nl-BE" dirty="0"/>
              <a:t>Communicatie: basisprincipe</a:t>
            </a:r>
          </a:p>
        </p:txBody>
      </p:sp>
      <p:pic>
        <p:nvPicPr>
          <p:cNvPr id="7" name="Afbeelding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11857" y="6391306"/>
            <a:ext cx="1043608" cy="466184"/>
          </a:xfrm>
          <a:prstGeom prst="rect">
            <a:avLst/>
          </a:prstGeom>
        </p:spPr>
      </p:pic>
      <p:sp>
        <p:nvSpPr>
          <p:cNvPr id="8" name="Tekstvak 7"/>
          <p:cNvSpPr txBox="1"/>
          <p:nvPr/>
        </p:nvSpPr>
        <p:spPr>
          <a:xfrm>
            <a:off x="755576" y="3068960"/>
            <a:ext cx="864096" cy="369332"/>
          </a:xfrm>
          <a:prstGeom prst="rect">
            <a:avLst/>
          </a:prstGeom>
          <a:noFill/>
        </p:spPr>
        <p:txBody>
          <a:bodyPr wrap="square" rtlCol="0">
            <a:spAutoFit/>
          </a:bodyPr>
          <a:lstStyle/>
          <a:p>
            <a:r>
              <a:rPr lang="nl-BE" dirty="0"/>
              <a:t>Zender</a:t>
            </a:r>
          </a:p>
        </p:txBody>
      </p:sp>
      <p:sp>
        <p:nvSpPr>
          <p:cNvPr id="9" name="Tekstvak 8"/>
          <p:cNvSpPr txBox="1"/>
          <p:nvPr/>
        </p:nvSpPr>
        <p:spPr>
          <a:xfrm>
            <a:off x="7379332" y="3061800"/>
            <a:ext cx="1188132" cy="369332"/>
          </a:xfrm>
          <a:prstGeom prst="rect">
            <a:avLst/>
          </a:prstGeom>
          <a:noFill/>
        </p:spPr>
        <p:txBody>
          <a:bodyPr wrap="square" rtlCol="0">
            <a:spAutoFit/>
          </a:bodyPr>
          <a:lstStyle/>
          <a:p>
            <a:r>
              <a:rPr lang="nl-BE" dirty="0"/>
              <a:t>Ontvanger</a:t>
            </a:r>
          </a:p>
        </p:txBody>
      </p:sp>
      <p:cxnSp>
        <p:nvCxnSpPr>
          <p:cNvPr id="10" name="Gekromde verbindingslijn 9"/>
          <p:cNvCxnSpPr>
            <a:stCxn id="8" idx="0"/>
            <a:endCxn id="9" idx="0"/>
          </p:cNvCxnSpPr>
          <p:nvPr/>
        </p:nvCxnSpPr>
        <p:spPr>
          <a:xfrm rot="5400000" flipH="1" flipV="1">
            <a:off x="4576931" y="-327507"/>
            <a:ext cx="7160" cy="6785774"/>
          </a:xfrm>
          <a:prstGeom prst="curvedConnector3">
            <a:avLst>
              <a:gd name="adj1" fmla="val 1986455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Gekromde verbindingslijn 10"/>
          <p:cNvCxnSpPr>
            <a:stCxn id="9" idx="2"/>
            <a:endCxn id="8" idx="2"/>
          </p:cNvCxnSpPr>
          <p:nvPr/>
        </p:nvCxnSpPr>
        <p:spPr>
          <a:xfrm rot="5400000">
            <a:off x="4576931" y="41825"/>
            <a:ext cx="7160" cy="6785774"/>
          </a:xfrm>
          <a:prstGeom prst="curvedConnector3">
            <a:avLst>
              <a:gd name="adj1" fmla="val 2001659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kstvak 11"/>
          <p:cNvSpPr txBox="1"/>
          <p:nvPr/>
        </p:nvSpPr>
        <p:spPr>
          <a:xfrm>
            <a:off x="3851920" y="1988840"/>
            <a:ext cx="1440159" cy="369332"/>
          </a:xfrm>
          <a:prstGeom prst="rect">
            <a:avLst/>
          </a:prstGeom>
          <a:noFill/>
        </p:spPr>
        <p:txBody>
          <a:bodyPr wrap="square" rtlCol="0">
            <a:spAutoFit/>
          </a:bodyPr>
          <a:lstStyle/>
          <a:p>
            <a:r>
              <a:rPr lang="nl-BE" dirty="0"/>
              <a:t>Boodschap</a:t>
            </a:r>
          </a:p>
        </p:txBody>
      </p:sp>
      <p:sp>
        <p:nvSpPr>
          <p:cNvPr id="13" name="Tekstvak 12"/>
          <p:cNvSpPr txBox="1"/>
          <p:nvPr/>
        </p:nvSpPr>
        <p:spPr>
          <a:xfrm>
            <a:off x="3879574" y="4275449"/>
            <a:ext cx="1800199" cy="369332"/>
          </a:xfrm>
          <a:prstGeom prst="rect">
            <a:avLst/>
          </a:prstGeom>
          <a:noFill/>
        </p:spPr>
        <p:txBody>
          <a:bodyPr wrap="square" rtlCol="0">
            <a:spAutoFit/>
          </a:bodyPr>
          <a:lstStyle/>
          <a:p>
            <a:r>
              <a:rPr lang="nl-BE" dirty="0"/>
              <a:t>Feedback</a:t>
            </a:r>
          </a:p>
        </p:txBody>
      </p:sp>
      <p:sp>
        <p:nvSpPr>
          <p:cNvPr id="14" name="Bliksemflits 13"/>
          <p:cNvSpPr/>
          <p:nvPr/>
        </p:nvSpPr>
        <p:spPr>
          <a:xfrm rot="19703046">
            <a:off x="2632130" y="788582"/>
            <a:ext cx="3204356" cy="504056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5" name="Tekstvak 14"/>
          <p:cNvSpPr txBox="1"/>
          <p:nvPr/>
        </p:nvSpPr>
        <p:spPr>
          <a:xfrm rot="1325849">
            <a:off x="3550231" y="2838127"/>
            <a:ext cx="1368151" cy="830997"/>
          </a:xfrm>
          <a:prstGeom prst="rect">
            <a:avLst/>
          </a:prstGeom>
          <a:noFill/>
        </p:spPr>
        <p:txBody>
          <a:bodyPr wrap="square" rtlCol="0">
            <a:spAutoFit/>
          </a:bodyPr>
          <a:lstStyle/>
          <a:p>
            <a:r>
              <a:rPr lang="nl-BE" sz="4800" dirty="0"/>
              <a:t>RUIS</a:t>
            </a:r>
          </a:p>
        </p:txBody>
      </p:sp>
      <p:sp>
        <p:nvSpPr>
          <p:cNvPr id="16" name="Tekstvak 15"/>
          <p:cNvSpPr txBox="1"/>
          <p:nvPr/>
        </p:nvSpPr>
        <p:spPr>
          <a:xfrm>
            <a:off x="-36512" y="5173740"/>
            <a:ext cx="2448272" cy="1754326"/>
          </a:xfrm>
          <a:prstGeom prst="rect">
            <a:avLst/>
          </a:prstGeom>
          <a:noFill/>
        </p:spPr>
        <p:txBody>
          <a:bodyPr wrap="square" rtlCol="0">
            <a:spAutoFit/>
          </a:bodyPr>
          <a:lstStyle/>
          <a:p>
            <a:pPr marL="285750" indent="-285750">
              <a:buFontTx/>
              <a:buChar char="-"/>
            </a:pPr>
            <a:r>
              <a:rPr lang="nl-BE" dirty="0">
                <a:latin typeface="Tahoma" panose="020B0604030504040204" pitchFamily="34" charset="0"/>
                <a:ea typeface="Tahoma" panose="020B0604030504040204" pitchFamily="34" charset="0"/>
                <a:cs typeface="Tahoma" panose="020B0604030504040204" pitchFamily="34" charset="0"/>
              </a:rPr>
              <a:t>Onduidelijk spreken</a:t>
            </a:r>
          </a:p>
          <a:p>
            <a:pPr marL="285750" indent="-285750">
              <a:buFontTx/>
              <a:buChar char="-"/>
            </a:pPr>
            <a:r>
              <a:rPr lang="nl-BE" dirty="0">
                <a:latin typeface="Tahoma" panose="020B0604030504040204" pitchFamily="34" charset="0"/>
                <a:ea typeface="Tahoma" panose="020B0604030504040204" pitchFamily="34" charset="0"/>
                <a:cs typeface="Tahoma" panose="020B0604030504040204" pitchFamily="34" charset="0"/>
              </a:rPr>
              <a:t>Te veel informatie</a:t>
            </a:r>
          </a:p>
          <a:p>
            <a:pPr marL="285750" indent="-285750">
              <a:buFontTx/>
              <a:buChar char="-"/>
            </a:pPr>
            <a:r>
              <a:rPr lang="nl-BE" dirty="0">
                <a:latin typeface="Tahoma" panose="020B0604030504040204" pitchFamily="34" charset="0"/>
                <a:ea typeface="Tahoma" panose="020B0604030504040204" pitchFamily="34" charset="0"/>
                <a:cs typeface="Tahoma" panose="020B0604030504040204" pitchFamily="34" charset="0"/>
              </a:rPr>
              <a:t>Te weinig informatie</a:t>
            </a:r>
          </a:p>
          <a:p>
            <a:pPr marL="285750" indent="-285750">
              <a:buFontTx/>
              <a:buChar char="-"/>
            </a:pPr>
            <a:endParaRPr lang="nl-BE" dirty="0"/>
          </a:p>
        </p:txBody>
      </p:sp>
      <p:sp>
        <p:nvSpPr>
          <p:cNvPr id="17" name="Tekstvak 16"/>
          <p:cNvSpPr txBox="1"/>
          <p:nvPr/>
        </p:nvSpPr>
        <p:spPr>
          <a:xfrm>
            <a:off x="7020272" y="5335981"/>
            <a:ext cx="2016224" cy="1200329"/>
          </a:xfrm>
          <a:prstGeom prst="rect">
            <a:avLst/>
          </a:prstGeom>
          <a:noFill/>
        </p:spPr>
        <p:txBody>
          <a:bodyPr wrap="square" rtlCol="0">
            <a:spAutoFit/>
          </a:bodyPr>
          <a:lstStyle/>
          <a:p>
            <a:pPr marL="285750" indent="-285750">
              <a:buFontTx/>
              <a:buChar char="-"/>
            </a:pPr>
            <a:r>
              <a:rPr lang="nl-BE" dirty="0">
                <a:latin typeface="Tahoma" panose="020B0604030504040204" pitchFamily="34" charset="0"/>
                <a:ea typeface="Tahoma" panose="020B0604030504040204" pitchFamily="34" charset="0"/>
                <a:cs typeface="Tahoma" panose="020B0604030504040204" pitchFamily="34" charset="0"/>
              </a:rPr>
              <a:t>Niet luisteren/ onder invloed</a:t>
            </a:r>
          </a:p>
          <a:p>
            <a:pPr marL="285750" indent="-285750">
              <a:buFontTx/>
              <a:buChar char="-"/>
            </a:pPr>
            <a:endParaRPr lang="nl-BE" dirty="0">
              <a:latin typeface="Tahoma" panose="020B0604030504040204" pitchFamily="34" charset="0"/>
              <a:ea typeface="Tahoma" panose="020B0604030504040204" pitchFamily="34" charset="0"/>
              <a:cs typeface="Tahoma" panose="020B0604030504040204" pitchFamily="34" charset="0"/>
            </a:endParaRPr>
          </a:p>
          <a:p>
            <a:pPr marL="285750" indent="-285750">
              <a:buFontTx/>
              <a:buChar char="-"/>
            </a:pPr>
            <a:endParaRPr lang="nl-BE" dirty="0">
              <a:latin typeface="Tahoma" panose="020B0604030504040204" pitchFamily="34" charset="0"/>
              <a:ea typeface="Tahoma" panose="020B0604030504040204" pitchFamily="34" charset="0"/>
              <a:cs typeface="Tahoma" panose="020B0604030504040204" pitchFamily="34" charset="0"/>
            </a:endParaRPr>
          </a:p>
        </p:txBody>
      </p:sp>
      <p:sp>
        <p:nvSpPr>
          <p:cNvPr id="18" name="Tekstvak 17"/>
          <p:cNvSpPr txBox="1"/>
          <p:nvPr/>
        </p:nvSpPr>
        <p:spPr>
          <a:xfrm>
            <a:off x="3411385" y="5335981"/>
            <a:ext cx="2448272" cy="923330"/>
          </a:xfrm>
          <a:prstGeom prst="rect">
            <a:avLst/>
          </a:prstGeom>
          <a:noFill/>
        </p:spPr>
        <p:txBody>
          <a:bodyPr wrap="square" rtlCol="0">
            <a:spAutoFit/>
          </a:bodyPr>
          <a:lstStyle/>
          <a:p>
            <a:pPr marL="285750" indent="-285750">
              <a:buFontTx/>
              <a:buChar char="-"/>
            </a:pPr>
            <a:r>
              <a:rPr lang="nl-BE" dirty="0">
                <a:latin typeface="Tahoma" panose="020B0604030504040204" pitchFamily="34" charset="0"/>
                <a:ea typeface="Tahoma" panose="020B0604030504040204" pitchFamily="34" charset="0"/>
                <a:cs typeface="Tahoma" panose="020B0604030504040204" pitchFamily="34" charset="0"/>
              </a:rPr>
              <a:t>Omgevingslawaai</a:t>
            </a:r>
          </a:p>
          <a:p>
            <a:pPr marL="285750" indent="-285750">
              <a:buFontTx/>
              <a:buChar char="-"/>
            </a:pPr>
            <a:r>
              <a:rPr lang="nl-BE" dirty="0">
                <a:latin typeface="Tahoma" panose="020B0604030504040204" pitchFamily="34" charset="0"/>
                <a:ea typeface="Tahoma" panose="020B0604030504040204" pitchFamily="34" charset="0"/>
                <a:cs typeface="Tahoma" panose="020B0604030504040204" pitchFamily="34" charset="0"/>
              </a:rPr>
              <a:t>Te veel afleiding</a:t>
            </a:r>
          </a:p>
          <a:p>
            <a:pPr marL="285750" indent="-285750">
              <a:buFontTx/>
              <a:buChar char="-"/>
            </a:pPr>
            <a:endParaRPr lang="nl-BE" dirty="0">
              <a:latin typeface="Tahoma" panose="020B0604030504040204" pitchFamily="34" charset="0"/>
              <a:ea typeface="Tahoma" panose="020B0604030504040204" pitchFamily="34" charset="0"/>
              <a:cs typeface="Tahoma" panose="020B0604030504040204" pitchFamily="34" charset="0"/>
            </a:endParaRPr>
          </a:p>
        </p:txBody>
      </p:sp>
      <p:cxnSp>
        <p:nvCxnSpPr>
          <p:cNvPr id="19" name="Rechte verbindingslijn met pijl 18"/>
          <p:cNvCxnSpPr>
            <a:endCxn id="17" idx="0"/>
          </p:cNvCxnSpPr>
          <p:nvPr/>
        </p:nvCxnSpPr>
        <p:spPr>
          <a:xfrm>
            <a:off x="6228184" y="4483856"/>
            <a:ext cx="1800200" cy="8521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Rechte verbindingslijn met pijl 19"/>
          <p:cNvCxnSpPr>
            <a:stCxn id="14" idx="2"/>
          </p:cNvCxnSpPr>
          <p:nvPr/>
        </p:nvCxnSpPr>
        <p:spPr>
          <a:xfrm flipH="1">
            <a:off x="1187624" y="3540604"/>
            <a:ext cx="2182785" cy="16331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Rechte verbindingslijn met pijl 20"/>
          <p:cNvCxnSpPr/>
          <p:nvPr/>
        </p:nvCxnSpPr>
        <p:spPr>
          <a:xfrm>
            <a:off x="4499669" y="3789040"/>
            <a:ext cx="1" cy="14876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55240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heel(1)">
                                      <p:cBhvr>
                                        <p:cTn id="15" dur="2000"/>
                                        <p:tgtEl>
                                          <p:spTgt spid="12"/>
                                        </p:tgtEl>
                                      </p:cBhvr>
                                    </p:animEffect>
                                  </p:childTnLst>
                                </p:cTn>
                              </p:par>
                              <p:par>
                                <p:cTn id="16" presetID="21" presetClass="entr" presetSubtype="1"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heel(1)">
                                      <p:cBhvr>
                                        <p:cTn id="18" dur="2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heel(1)">
                                      <p:cBhvr>
                                        <p:cTn id="23" dur="2000"/>
                                        <p:tgtEl>
                                          <p:spTgt spid="11"/>
                                        </p:tgtEl>
                                      </p:cBhvr>
                                    </p:animEffect>
                                  </p:childTnLst>
                                </p:cTn>
                              </p:par>
                              <p:par>
                                <p:cTn id="24" presetID="21" presetClass="entr" presetSubtype="1"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heel(1)">
                                      <p:cBhvr>
                                        <p:cTn id="26" dur="20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arn(inVertical)">
                                      <p:cBhvr>
                                        <p:cTn id="31" dur="500"/>
                                        <p:tgtEl>
                                          <p:spTgt spid="14"/>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barn(inVertical)">
                                      <p:cBhvr>
                                        <p:cTn id="34" dur="5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1000"/>
                                        <p:tgtEl>
                                          <p:spTgt spid="20"/>
                                        </p:tgtEl>
                                      </p:cBhvr>
                                    </p:animEffect>
                                    <p:anim calcmode="lin" valueType="num">
                                      <p:cBhvr>
                                        <p:cTn id="40" dur="1000" fill="hold"/>
                                        <p:tgtEl>
                                          <p:spTgt spid="20"/>
                                        </p:tgtEl>
                                        <p:attrNameLst>
                                          <p:attrName>ppt_x</p:attrName>
                                        </p:attrNameLst>
                                      </p:cBhvr>
                                      <p:tavLst>
                                        <p:tav tm="0">
                                          <p:val>
                                            <p:strVal val="#ppt_x"/>
                                          </p:val>
                                        </p:tav>
                                        <p:tav tm="100000">
                                          <p:val>
                                            <p:strVal val="#ppt_x"/>
                                          </p:val>
                                        </p:tav>
                                      </p:tavLst>
                                    </p:anim>
                                    <p:anim calcmode="lin" valueType="num">
                                      <p:cBhvr>
                                        <p:cTn id="41"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barn(inVertical)">
                                      <p:cBhvr>
                                        <p:cTn id="46" dur="500"/>
                                        <p:tgtEl>
                                          <p:spTgt spid="16"/>
                                        </p:tgtEl>
                                      </p:cBhvr>
                                    </p:animEffect>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1000"/>
                                        <p:tgtEl>
                                          <p:spTgt spid="19"/>
                                        </p:tgtEl>
                                      </p:cBhvr>
                                    </p:animEffect>
                                    <p:anim calcmode="lin" valueType="num">
                                      <p:cBhvr>
                                        <p:cTn id="52" dur="1000" fill="hold"/>
                                        <p:tgtEl>
                                          <p:spTgt spid="19"/>
                                        </p:tgtEl>
                                        <p:attrNameLst>
                                          <p:attrName>ppt_x</p:attrName>
                                        </p:attrNameLst>
                                      </p:cBhvr>
                                      <p:tavLst>
                                        <p:tav tm="0">
                                          <p:val>
                                            <p:strVal val="#ppt_x"/>
                                          </p:val>
                                        </p:tav>
                                        <p:tav tm="100000">
                                          <p:val>
                                            <p:strVal val="#ppt_x"/>
                                          </p:val>
                                        </p:tav>
                                      </p:tavLst>
                                    </p:anim>
                                    <p:anim calcmode="lin" valueType="num">
                                      <p:cBhvr>
                                        <p:cTn id="5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barn(inVertical)">
                                      <p:cBhvr>
                                        <p:cTn id="58" dur="500"/>
                                        <p:tgtEl>
                                          <p:spTgt spid="17"/>
                                        </p:tgtEl>
                                      </p:cBhvr>
                                    </p:animEffect>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1"/>
                                        </p:tgtEl>
                                        <p:attrNameLst>
                                          <p:attrName>style.visibility</p:attrName>
                                        </p:attrNameLst>
                                      </p:cBhvr>
                                      <p:to>
                                        <p:strVal val="visible"/>
                                      </p:to>
                                    </p:set>
                                    <p:animEffect transition="in" filter="fade">
                                      <p:cBhvr>
                                        <p:cTn id="63" dur="1000"/>
                                        <p:tgtEl>
                                          <p:spTgt spid="21"/>
                                        </p:tgtEl>
                                      </p:cBhvr>
                                    </p:animEffect>
                                    <p:anim calcmode="lin" valueType="num">
                                      <p:cBhvr>
                                        <p:cTn id="64" dur="1000" fill="hold"/>
                                        <p:tgtEl>
                                          <p:spTgt spid="21"/>
                                        </p:tgtEl>
                                        <p:attrNameLst>
                                          <p:attrName>ppt_x</p:attrName>
                                        </p:attrNameLst>
                                      </p:cBhvr>
                                      <p:tavLst>
                                        <p:tav tm="0">
                                          <p:val>
                                            <p:strVal val="#ppt_x"/>
                                          </p:val>
                                        </p:tav>
                                        <p:tav tm="100000">
                                          <p:val>
                                            <p:strVal val="#ppt_x"/>
                                          </p:val>
                                        </p:tav>
                                      </p:tavLst>
                                    </p:anim>
                                    <p:anim calcmode="lin" valueType="num">
                                      <p:cBhvr>
                                        <p:cTn id="65"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16" presetClass="entr" presetSubtype="21" fill="hold" grpId="0" nodeType="click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barn(inVertical)">
                                      <p:cBhvr>
                                        <p:cTn id="7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2" grpId="0"/>
      <p:bldP spid="13" grpId="0"/>
      <p:bldP spid="14" grpId="0" animBg="1"/>
      <p:bldP spid="15" grpId="0"/>
      <p:bldP spid="16" grpId="0"/>
      <p:bldP spid="17"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nl-BE" dirty="0"/>
              <a:t>Communicatie: vormen</a:t>
            </a:r>
          </a:p>
        </p:txBody>
      </p:sp>
      <p:pic>
        <p:nvPicPr>
          <p:cNvPr id="7" name="Afbeelding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11857" y="6391306"/>
            <a:ext cx="1043608" cy="466184"/>
          </a:xfrm>
          <a:prstGeom prst="rect">
            <a:avLst/>
          </a:prstGeom>
        </p:spPr>
      </p:pic>
      <p:graphicFrame>
        <p:nvGraphicFramePr>
          <p:cNvPr id="8" name="Grafiek 7"/>
          <p:cNvGraphicFramePr/>
          <p:nvPr>
            <p:extLst>
              <p:ext uri="{D42A27DB-BD31-4B8C-83A1-F6EECF244321}">
                <p14:modId xmlns:p14="http://schemas.microsoft.com/office/powerpoint/2010/main" val="2857095402"/>
              </p:ext>
            </p:extLst>
          </p:nvPr>
        </p:nvGraphicFramePr>
        <p:xfrm>
          <a:off x="827584" y="980728"/>
          <a:ext cx="5616624" cy="5328592"/>
        </p:xfrm>
        <a:graphic>
          <a:graphicData uri="http://schemas.openxmlformats.org/drawingml/2006/chart">
            <c:chart xmlns:c="http://schemas.openxmlformats.org/drawingml/2006/chart" xmlns:r="http://schemas.openxmlformats.org/officeDocument/2006/relationships" r:id="rId4"/>
          </a:graphicData>
        </a:graphic>
      </p:graphicFrame>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56083" y="1340768"/>
            <a:ext cx="555156" cy="672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chart"/>
          <p:cNvPicPr>
            <a:picLocks noChangeAspect="1"/>
          </p:cNvPicPr>
          <p:nvPr/>
        </p:nvPicPr>
        <p:blipFill>
          <a:blip r:embed="rId6"/>
          <a:stretch>
            <a:fillRect/>
          </a:stretch>
        </p:blipFill>
        <p:spPr>
          <a:xfrm>
            <a:off x="7524328" y="228885"/>
            <a:ext cx="1368152" cy="1596618"/>
          </a:xfrm>
          <a:prstGeom prst="rect">
            <a:avLst/>
          </a:prstGeom>
        </p:spPr>
      </p:pic>
      <p:pic>
        <p:nvPicPr>
          <p:cNvPr id="12" name="chart"/>
          <p:cNvPicPr>
            <a:picLocks noChangeAspect="1"/>
          </p:cNvPicPr>
          <p:nvPr/>
        </p:nvPicPr>
        <p:blipFill>
          <a:blip r:embed="rId7"/>
          <a:stretch>
            <a:fillRect/>
          </a:stretch>
        </p:blipFill>
        <p:spPr>
          <a:xfrm>
            <a:off x="7033311" y="73718"/>
            <a:ext cx="494538" cy="761883"/>
          </a:xfrm>
          <a:prstGeom prst="rect">
            <a:avLst/>
          </a:prstGeom>
        </p:spPr>
      </p:pic>
      <p:pic>
        <p:nvPicPr>
          <p:cNvPr id="13" name="chart"/>
          <p:cNvPicPr>
            <a:picLocks noChangeAspect="1"/>
          </p:cNvPicPr>
          <p:nvPr/>
        </p:nvPicPr>
        <p:blipFill>
          <a:blip r:embed="rId8"/>
          <a:stretch>
            <a:fillRect/>
          </a:stretch>
        </p:blipFill>
        <p:spPr>
          <a:xfrm>
            <a:off x="6922936" y="598227"/>
            <a:ext cx="621450" cy="857933"/>
          </a:xfrm>
          <a:prstGeom prst="rect">
            <a:avLst/>
          </a:prstGeom>
        </p:spPr>
      </p:pic>
      <p:sp>
        <p:nvSpPr>
          <p:cNvPr id="2" name="Rechthoek 1"/>
          <p:cNvSpPr/>
          <p:nvPr/>
        </p:nvSpPr>
        <p:spPr>
          <a:xfrm>
            <a:off x="539552" y="2852936"/>
            <a:ext cx="8064896"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400" dirty="0">
                <a:latin typeface="Tahoma" panose="020B0604030504040204" pitchFamily="34" charset="0"/>
                <a:ea typeface="Tahoma" panose="020B0604030504040204" pitchFamily="34" charset="0"/>
                <a:cs typeface="Tahoma" panose="020B0604030504040204" pitchFamily="34" charset="0"/>
              </a:rPr>
              <a:t>Basisprincipe: je kan niet </a:t>
            </a:r>
            <a:r>
              <a:rPr lang="nl-BE" sz="2400" dirty="0" err="1">
                <a:latin typeface="Tahoma" panose="020B0604030504040204" pitchFamily="34" charset="0"/>
                <a:ea typeface="Tahoma" panose="020B0604030504040204" pitchFamily="34" charset="0"/>
                <a:cs typeface="Tahoma" panose="020B0604030504040204" pitchFamily="34" charset="0"/>
              </a:rPr>
              <a:t>niet</a:t>
            </a:r>
            <a:r>
              <a:rPr lang="nl-BE" sz="2400" dirty="0">
                <a:latin typeface="Tahoma" panose="020B0604030504040204" pitchFamily="34" charset="0"/>
                <a:ea typeface="Tahoma" panose="020B0604030504040204" pitchFamily="34" charset="0"/>
                <a:cs typeface="Tahoma" panose="020B0604030504040204" pitchFamily="34" charset="0"/>
              </a:rPr>
              <a:t> communiceren.</a:t>
            </a:r>
          </a:p>
        </p:txBody>
      </p:sp>
    </p:spTree>
    <p:extLst>
      <p:ext uri="{BB962C8B-B14F-4D97-AF65-F5344CB8AC3E}">
        <p14:creationId xmlns:p14="http://schemas.microsoft.com/office/powerpoint/2010/main" val="208063106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1000"/>
                                        <p:tgtEl>
                                          <p:spTgt spid="13"/>
                                        </p:tgtEl>
                                      </p:cBhvr>
                                    </p:animEffect>
                                    <p:anim calcmode="lin" valueType="num">
                                      <p:cBhvr>
                                        <p:cTn id="19" dur="1000" fill="hold"/>
                                        <p:tgtEl>
                                          <p:spTgt spid="13"/>
                                        </p:tgtEl>
                                        <p:attrNameLst>
                                          <p:attrName>ppt_x</p:attrName>
                                        </p:attrNameLst>
                                      </p:cBhvr>
                                      <p:tavLst>
                                        <p:tav tm="0">
                                          <p:val>
                                            <p:strVal val="#ppt_x"/>
                                          </p:val>
                                        </p:tav>
                                        <p:tav tm="100000">
                                          <p:val>
                                            <p:strVal val="#ppt_x"/>
                                          </p:val>
                                        </p:tav>
                                      </p:tavLst>
                                    </p:anim>
                                    <p:anim calcmode="lin" valueType="num">
                                      <p:cBhvr>
                                        <p:cTn id="2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1000"/>
                                        <p:tgtEl>
                                          <p:spTgt spid="12"/>
                                        </p:tgtEl>
                                      </p:cBhvr>
                                    </p:animEffect>
                                    <p:anim calcmode="lin" valueType="num">
                                      <p:cBhvr>
                                        <p:cTn id="26" dur="1000" fill="hold"/>
                                        <p:tgtEl>
                                          <p:spTgt spid="12"/>
                                        </p:tgtEl>
                                        <p:attrNameLst>
                                          <p:attrName>ppt_x</p:attrName>
                                        </p:attrNameLst>
                                      </p:cBhvr>
                                      <p:tavLst>
                                        <p:tav tm="0">
                                          <p:val>
                                            <p:strVal val="#ppt_x"/>
                                          </p:val>
                                        </p:tav>
                                        <p:tav tm="100000">
                                          <p:val>
                                            <p:strVal val="#ppt_x"/>
                                          </p:val>
                                        </p:tav>
                                      </p:tavLst>
                                    </p:anim>
                                    <p:anim calcmode="lin" valueType="num">
                                      <p:cBhvr>
                                        <p:cTn id="2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1026"/>
                                        </p:tgtEl>
                                        <p:attrNameLst>
                                          <p:attrName>style.visibility</p:attrName>
                                        </p:attrNameLst>
                                      </p:cBhvr>
                                      <p:to>
                                        <p:strVal val="visible"/>
                                      </p:to>
                                    </p:set>
                                    <p:animEffect transition="in" filter="fade">
                                      <p:cBhvr>
                                        <p:cTn id="32" dur="1000"/>
                                        <p:tgtEl>
                                          <p:spTgt spid="1026"/>
                                        </p:tgtEl>
                                      </p:cBhvr>
                                    </p:animEffect>
                                    <p:anim calcmode="lin" valueType="num">
                                      <p:cBhvr>
                                        <p:cTn id="33" dur="1000" fill="hold"/>
                                        <p:tgtEl>
                                          <p:spTgt spid="1026"/>
                                        </p:tgtEl>
                                        <p:attrNameLst>
                                          <p:attrName>ppt_x</p:attrName>
                                        </p:attrNameLst>
                                      </p:cBhvr>
                                      <p:tavLst>
                                        <p:tav tm="0">
                                          <p:val>
                                            <p:strVal val="#ppt_x"/>
                                          </p:val>
                                        </p:tav>
                                        <p:tav tm="100000">
                                          <p:val>
                                            <p:strVal val="#ppt_x"/>
                                          </p:val>
                                        </p:tav>
                                      </p:tavLst>
                                    </p:anim>
                                    <p:anim calcmode="lin" valueType="num">
                                      <p:cBhvr>
                                        <p:cTn id="34"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nl-BE" dirty="0"/>
              <a:t>Vanuit de persoon</a:t>
            </a:r>
          </a:p>
        </p:txBody>
      </p:sp>
      <p:pic>
        <p:nvPicPr>
          <p:cNvPr id="10" name="Afbeelding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11857" y="6391306"/>
            <a:ext cx="1043608" cy="466184"/>
          </a:xfrm>
          <a:prstGeom prst="rect">
            <a:avLst/>
          </a:prstGeom>
        </p:spPr>
      </p:pic>
      <p:sp>
        <p:nvSpPr>
          <p:cNvPr id="11" name="Rechthoek 10"/>
          <p:cNvSpPr/>
          <p:nvPr/>
        </p:nvSpPr>
        <p:spPr>
          <a:xfrm>
            <a:off x="695078" y="1412776"/>
            <a:ext cx="7765354" cy="50405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latin typeface="Tahoma" panose="020B0604030504040204" pitchFamily="34" charset="0"/>
              <a:ea typeface="Tahoma" panose="020B0604030504040204" pitchFamily="34" charset="0"/>
              <a:cs typeface="Tahoma" panose="020B0604030504040204" pitchFamily="34" charset="0"/>
            </a:endParaRPr>
          </a:p>
        </p:txBody>
      </p:sp>
      <p:sp>
        <p:nvSpPr>
          <p:cNvPr id="14" name="Rechthoek 13"/>
          <p:cNvSpPr/>
          <p:nvPr/>
        </p:nvSpPr>
        <p:spPr>
          <a:xfrm>
            <a:off x="5868144" y="1938097"/>
            <a:ext cx="2580778" cy="35283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latin typeface="Tahoma" panose="020B0604030504040204" pitchFamily="34" charset="0"/>
              <a:ea typeface="Tahoma" panose="020B0604030504040204" pitchFamily="34" charset="0"/>
              <a:cs typeface="Tahoma" panose="020B0604030504040204" pitchFamily="34" charset="0"/>
            </a:endParaRPr>
          </a:p>
        </p:txBody>
      </p:sp>
      <p:sp>
        <p:nvSpPr>
          <p:cNvPr id="15" name="Rechthoek 14"/>
          <p:cNvSpPr/>
          <p:nvPr/>
        </p:nvSpPr>
        <p:spPr>
          <a:xfrm>
            <a:off x="3275856" y="1938097"/>
            <a:ext cx="2580778" cy="352839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latin typeface="Tahoma" panose="020B0604030504040204" pitchFamily="34" charset="0"/>
              <a:ea typeface="Tahoma" panose="020B0604030504040204" pitchFamily="34" charset="0"/>
              <a:cs typeface="Tahoma" panose="020B0604030504040204" pitchFamily="34" charset="0"/>
            </a:endParaRPr>
          </a:p>
        </p:txBody>
      </p:sp>
      <p:sp>
        <p:nvSpPr>
          <p:cNvPr id="16" name="Rechthoek 15"/>
          <p:cNvSpPr/>
          <p:nvPr/>
        </p:nvSpPr>
        <p:spPr>
          <a:xfrm>
            <a:off x="695078" y="1938097"/>
            <a:ext cx="2580778" cy="35283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latin typeface="Tahoma" panose="020B0604030504040204" pitchFamily="34" charset="0"/>
              <a:ea typeface="Tahoma" panose="020B0604030504040204" pitchFamily="34" charset="0"/>
              <a:cs typeface="Tahoma" panose="020B0604030504040204" pitchFamily="34" charset="0"/>
            </a:endParaRPr>
          </a:p>
        </p:txBody>
      </p:sp>
      <p:cxnSp>
        <p:nvCxnSpPr>
          <p:cNvPr id="18" name="Rechte verbindingslijn 17"/>
          <p:cNvCxnSpPr/>
          <p:nvPr/>
        </p:nvCxnSpPr>
        <p:spPr>
          <a:xfrm flipV="1">
            <a:off x="3275856" y="1412776"/>
            <a:ext cx="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Rechte verbindingslijn 18"/>
          <p:cNvCxnSpPr/>
          <p:nvPr/>
        </p:nvCxnSpPr>
        <p:spPr>
          <a:xfrm flipV="1">
            <a:off x="5856634" y="1443710"/>
            <a:ext cx="0" cy="504056"/>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kstvak 19"/>
          <p:cNvSpPr txBox="1"/>
          <p:nvPr/>
        </p:nvSpPr>
        <p:spPr>
          <a:xfrm>
            <a:off x="755576" y="1452999"/>
            <a:ext cx="2448272" cy="369332"/>
          </a:xfrm>
          <a:prstGeom prst="rect">
            <a:avLst/>
          </a:prstGeom>
          <a:noFill/>
        </p:spPr>
        <p:txBody>
          <a:bodyPr wrap="square" rtlCol="0">
            <a:spAutoFit/>
          </a:bodyPr>
          <a:lstStyle/>
          <a:p>
            <a:pPr algn="ctr"/>
            <a:r>
              <a:rPr lang="nl-BE" dirty="0"/>
              <a:t>SUB- Assertief</a:t>
            </a:r>
          </a:p>
        </p:txBody>
      </p:sp>
      <p:sp>
        <p:nvSpPr>
          <p:cNvPr id="21" name="Tekstvak 20"/>
          <p:cNvSpPr txBox="1"/>
          <p:nvPr/>
        </p:nvSpPr>
        <p:spPr>
          <a:xfrm>
            <a:off x="3393237" y="1481387"/>
            <a:ext cx="2346015" cy="369332"/>
          </a:xfrm>
          <a:prstGeom prst="rect">
            <a:avLst/>
          </a:prstGeom>
          <a:noFill/>
        </p:spPr>
        <p:txBody>
          <a:bodyPr wrap="square" rtlCol="0">
            <a:spAutoFit/>
          </a:bodyPr>
          <a:lstStyle/>
          <a:p>
            <a:pPr algn="ctr"/>
            <a:r>
              <a:rPr lang="nl-BE" dirty="0"/>
              <a:t>Assertief</a:t>
            </a:r>
          </a:p>
        </p:txBody>
      </p:sp>
      <p:sp>
        <p:nvSpPr>
          <p:cNvPr id="22" name="Tekstvak 21"/>
          <p:cNvSpPr txBox="1"/>
          <p:nvPr/>
        </p:nvSpPr>
        <p:spPr>
          <a:xfrm>
            <a:off x="5940152" y="1480138"/>
            <a:ext cx="2448272" cy="369332"/>
          </a:xfrm>
          <a:prstGeom prst="rect">
            <a:avLst/>
          </a:prstGeom>
          <a:noFill/>
        </p:spPr>
        <p:txBody>
          <a:bodyPr wrap="square" rtlCol="0">
            <a:spAutoFit/>
          </a:bodyPr>
          <a:lstStyle/>
          <a:p>
            <a:pPr algn="ctr"/>
            <a:r>
              <a:rPr lang="nl-BE" dirty="0"/>
              <a:t>Agressief</a:t>
            </a:r>
          </a:p>
        </p:txBody>
      </p:sp>
      <p:sp>
        <p:nvSpPr>
          <p:cNvPr id="23" name="Tekstvak 22"/>
          <p:cNvSpPr txBox="1"/>
          <p:nvPr/>
        </p:nvSpPr>
        <p:spPr>
          <a:xfrm>
            <a:off x="755576" y="1947766"/>
            <a:ext cx="2520280" cy="646331"/>
          </a:xfrm>
          <a:prstGeom prst="rect">
            <a:avLst/>
          </a:prstGeom>
          <a:noFill/>
        </p:spPr>
        <p:txBody>
          <a:bodyPr wrap="square" rtlCol="0">
            <a:spAutoFit/>
          </a:bodyPr>
          <a:lstStyle/>
          <a:p>
            <a:pPr marL="285750" indent="-285750">
              <a:buFont typeface="Arial" pitchFamily="34" charset="0"/>
              <a:buChar char="•"/>
            </a:pPr>
            <a:r>
              <a:rPr lang="nl-BE" dirty="0"/>
              <a:t>Te veel rekening houden met anderen</a:t>
            </a:r>
          </a:p>
        </p:txBody>
      </p:sp>
      <p:sp>
        <p:nvSpPr>
          <p:cNvPr id="24" name="Tekstvak 23"/>
          <p:cNvSpPr txBox="1"/>
          <p:nvPr/>
        </p:nvSpPr>
        <p:spPr>
          <a:xfrm>
            <a:off x="3306105" y="1947766"/>
            <a:ext cx="2520280" cy="646331"/>
          </a:xfrm>
          <a:prstGeom prst="rect">
            <a:avLst/>
          </a:prstGeom>
          <a:noFill/>
        </p:spPr>
        <p:txBody>
          <a:bodyPr wrap="square" rtlCol="0">
            <a:spAutoFit/>
          </a:bodyPr>
          <a:lstStyle/>
          <a:p>
            <a:pPr marL="285750" indent="-285750">
              <a:buFont typeface="Arial" pitchFamily="34" charset="0"/>
              <a:buChar char="•"/>
            </a:pPr>
            <a:r>
              <a:rPr lang="nl-BE" dirty="0"/>
              <a:t>Rekening houden met anderen</a:t>
            </a:r>
          </a:p>
        </p:txBody>
      </p:sp>
      <p:sp>
        <p:nvSpPr>
          <p:cNvPr id="25" name="Tekstvak 24"/>
          <p:cNvSpPr txBox="1"/>
          <p:nvPr/>
        </p:nvSpPr>
        <p:spPr>
          <a:xfrm>
            <a:off x="5904148" y="1953318"/>
            <a:ext cx="2520280" cy="646331"/>
          </a:xfrm>
          <a:prstGeom prst="rect">
            <a:avLst/>
          </a:prstGeom>
          <a:noFill/>
        </p:spPr>
        <p:txBody>
          <a:bodyPr wrap="square" rtlCol="0">
            <a:spAutoFit/>
          </a:bodyPr>
          <a:lstStyle/>
          <a:p>
            <a:pPr marL="285750" indent="-285750">
              <a:buFont typeface="Arial" pitchFamily="34" charset="0"/>
              <a:buChar char="•"/>
            </a:pPr>
            <a:r>
              <a:rPr lang="nl-BE" dirty="0"/>
              <a:t>Geen rekening houden met anderen</a:t>
            </a:r>
          </a:p>
        </p:txBody>
      </p:sp>
      <p:cxnSp>
        <p:nvCxnSpPr>
          <p:cNvPr id="27" name="Rechte verbindingslijn 26"/>
          <p:cNvCxnSpPr/>
          <p:nvPr/>
        </p:nvCxnSpPr>
        <p:spPr>
          <a:xfrm>
            <a:off x="695078" y="2599649"/>
            <a:ext cx="7753844"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kstvak 27"/>
          <p:cNvSpPr txBox="1"/>
          <p:nvPr/>
        </p:nvSpPr>
        <p:spPr>
          <a:xfrm>
            <a:off x="719572" y="2708920"/>
            <a:ext cx="2520280" cy="369332"/>
          </a:xfrm>
          <a:prstGeom prst="rect">
            <a:avLst/>
          </a:prstGeom>
          <a:noFill/>
        </p:spPr>
        <p:txBody>
          <a:bodyPr wrap="square" rtlCol="0">
            <a:spAutoFit/>
          </a:bodyPr>
          <a:lstStyle/>
          <a:p>
            <a:pPr marL="285750" indent="-285750">
              <a:buFont typeface="Arial" pitchFamily="34" charset="0"/>
              <a:buChar char="•"/>
            </a:pPr>
            <a:r>
              <a:rPr lang="nl-BE" dirty="0"/>
              <a:t>Geen oogcontact</a:t>
            </a:r>
          </a:p>
        </p:txBody>
      </p:sp>
      <p:sp>
        <p:nvSpPr>
          <p:cNvPr id="29" name="Tekstvak 28"/>
          <p:cNvSpPr txBox="1"/>
          <p:nvPr/>
        </p:nvSpPr>
        <p:spPr>
          <a:xfrm>
            <a:off x="3317615" y="2728539"/>
            <a:ext cx="2520280" cy="369332"/>
          </a:xfrm>
          <a:prstGeom prst="rect">
            <a:avLst/>
          </a:prstGeom>
          <a:noFill/>
        </p:spPr>
        <p:txBody>
          <a:bodyPr wrap="square" rtlCol="0">
            <a:spAutoFit/>
          </a:bodyPr>
          <a:lstStyle/>
          <a:p>
            <a:pPr marL="285750" indent="-285750">
              <a:buFont typeface="Arial" pitchFamily="34" charset="0"/>
              <a:buChar char="•"/>
            </a:pPr>
            <a:r>
              <a:rPr lang="nl-BE" dirty="0"/>
              <a:t>Oogcontact</a:t>
            </a:r>
          </a:p>
        </p:txBody>
      </p:sp>
      <p:sp>
        <p:nvSpPr>
          <p:cNvPr id="30" name="Tekstvak 29"/>
          <p:cNvSpPr txBox="1"/>
          <p:nvPr/>
        </p:nvSpPr>
        <p:spPr>
          <a:xfrm>
            <a:off x="5934798" y="2728539"/>
            <a:ext cx="2520280" cy="369332"/>
          </a:xfrm>
          <a:prstGeom prst="rect">
            <a:avLst/>
          </a:prstGeom>
          <a:noFill/>
        </p:spPr>
        <p:txBody>
          <a:bodyPr wrap="square" rtlCol="0">
            <a:spAutoFit/>
          </a:bodyPr>
          <a:lstStyle/>
          <a:p>
            <a:pPr marL="285750" indent="-285750">
              <a:buFont typeface="Arial" pitchFamily="34" charset="0"/>
              <a:buChar char="•"/>
            </a:pPr>
            <a:r>
              <a:rPr lang="nl-BE" dirty="0"/>
              <a:t>Constant oogcontact</a:t>
            </a:r>
          </a:p>
        </p:txBody>
      </p:sp>
      <p:sp>
        <p:nvSpPr>
          <p:cNvPr id="31" name="Tekstvak 30"/>
          <p:cNvSpPr txBox="1"/>
          <p:nvPr/>
        </p:nvSpPr>
        <p:spPr>
          <a:xfrm>
            <a:off x="724926" y="3211033"/>
            <a:ext cx="2520280" cy="646331"/>
          </a:xfrm>
          <a:prstGeom prst="rect">
            <a:avLst/>
          </a:prstGeom>
          <a:noFill/>
        </p:spPr>
        <p:txBody>
          <a:bodyPr wrap="square" rtlCol="0">
            <a:spAutoFit/>
          </a:bodyPr>
          <a:lstStyle/>
          <a:p>
            <a:pPr marL="285750" indent="-285750">
              <a:buFont typeface="Arial" pitchFamily="34" charset="0"/>
              <a:buChar char="•"/>
            </a:pPr>
            <a:r>
              <a:rPr lang="nl-BE" dirty="0"/>
              <a:t>Neerslachtige houding</a:t>
            </a:r>
          </a:p>
        </p:txBody>
      </p:sp>
      <p:sp>
        <p:nvSpPr>
          <p:cNvPr id="32" name="Tekstvak 31"/>
          <p:cNvSpPr txBox="1"/>
          <p:nvPr/>
        </p:nvSpPr>
        <p:spPr>
          <a:xfrm>
            <a:off x="3322969" y="3230652"/>
            <a:ext cx="2520280" cy="369332"/>
          </a:xfrm>
          <a:prstGeom prst="rect">
            <a:avLst/>
          </a:prstGeom>
          <a:noFill/>
        </p:spPr>
        <p:txBody>
          <a:bodyPr wrap="square" rtlCol="0">
            <a:spAutoFit/>
          </a:bodyPr>
          <a:lstStyle/>
          <a:p>
            <a:pPr marL="285750" indent="-285750">
              <a:buFont typeface="Arial" pitchFamily="34" charset="0"/>
              <a:buChar char="•"/>
            </a:pPr>
            <a:r>
              <a:rPr lang="nl-BE" dirty="0"/>
              <a:t>Zelfzeker houding</a:t>
            </a:r>
          </a:p>
        </p:txBody>
      </p:sp>
      <p:sp>
        <p:nvSpPr>
          <p:cNvPr id="33" name="Tekstvak 32"/>
          <p:cNvSpPr txBox="1"/>
          <p:nvPr/>
        </p:nvSpPr>
        <p:spPr>
          <a:xfrm>
            <a:off x="5940152" y="3230652"/>
            <a:ext cx="2520280" cy="369332"/>
          </a:xfrm>
          <a:prstGeom prst="rect">
            <a:avLst/>
          </a:prstGeom>
          <a:noFill/>
        </p:spPr>
        <p:txBody>
          <a:bodyPr wrap="square" rtlCol="0">
            <a:spAutoFit/>
          </a:bodyPr>
          <a:lstStyle/>
          <a:p>
            <a:pPr marL="285750" indent="-285750">
              <a:buFont typeface="Arial" pitchFamily="34" charset="0"/>
              <a:buChar char="•"/>
            </a:pPr>
            <a:r>
              <a:rPr lang="nl-BE" dirty="0"/>
              <a:t>Uitdagende houding</a:t>
            </a:r>
          </a:p>
        </p:txBody>
      </p:sp>
      <p:sp>
        <p:nvSpPr>
          <p:cNvPr id="34" name="Tekstvak 33"/>
          <p:cNvSpPr txBox="1"/>
          <p:nvPr/>
        </p:nvSpPr>
        <p:spPr>
          <a:xfrm>
            <a:off x="695078" y="3857364"/>
            <a:ext cx="2520280" cy="369332"/>
          </a:xfrm>
          <a:prstGeom prst="rect">
            <a:avLst/>
          </a:prstGeom>
          <a:noFill/>
        </p:spPr>
        <p:txBody>
          <a:bodyPr wrap="square" rtlCol="0">
            <a:spAutoFit/>
          </a:bodyPr>
          <a:lstStyle/>
          <a:p>
            <a:pPr marL="285750" indent="-285750">
              <a:buFont typeface="Arial" pitchFamily="34" charset="0"/>
              <a:buChar char="•"/>
            </a:pPr>
            <a:r>
              <a:rPr lang="nl-BE" dirty="0"/>
              <a:t>Zeer stil praten</a:t>
            </a:r>
          </a:p>
        </p:txBody>
      </p:sp>
      <p:sp>
        <p:nvSpPr>
          <p:cNvPr id="35" name="Tekstvak 34"/>
          <p:cNvSpPr txBox="1"/>
          <p:nvPr/>
        </p:nvSpPr>
        <p:spPr>
          <a:xfrm>
            <a:off x="3293120" y="3876983"/>
            <a:ext cx="2575023" cy="646331"/>
          </a:xfrm>
          <a:prstGeom prst="rect">
            <a:avLst/>
          </a:prstGeom>
          <a:noFill/>
        </p:spPr>
        <p:txBody>
          <a:bodyPr wrap="square" rtlCol="0">
            <a:spAutoFit/>
          </a:bodyPr>
          <a:lstStyle/>
          <a:p>
            <a:pPr marL="285750" indent="-285750">
              <a:buFont typeface="Arial" pitchFamily="34" charset="0"/>
              <a:buChar char="•"/>
            </a:pPr>
            <a:r>
              <a:rPr lang="nl-BE" dirty="0"/>
              <a:t>Normaal praten / af en toe stem verheffen</a:t>
            </a:r>
          </a:p>
        </p:txBody>
      </p:sp>
      <p:sp>
        <p:nvSpPr>
          <p:cNvPr id="36" name="Tekstvak 35"/>
          <p:cNvSpPr txBox="1"/>
          <p:nvPr/>
        </p:nvSpPr>
        <p:spPr>
          <a:xfrm>
            <a:off x="5910304" y="3876983"/>
            <a:ext cx="2520280" cy="646331"/>
          </a:xfrm>
          <a:prstGeom prst="rect">
            <a:avLst/>
          </a:prstGeom>
          <a:noFill/>
        </p:spPr>
        <p:txBody>
          <a:bodyPr wrap="square" rtlCol="0">
            <a:spAutoFit/>
          </a:bodyPr>
          <a:lstStyle/>
          <a:p>
            <a:pPr marL="285750" indent="-285750">
              <a:buFont typeface="Arial" pitchFamily="34" charset="0"/>
              <a:buChar char="•"/>
            </a:pPr>
            <a:r>
              <a:rPr lang="nl-BE" dirty="0"/>
              <a:t>Luider dan de andere praten</a:t>
            </a:r>
          </a:p>
        </p:txBody>
      </p:sp>
      <p:sp>
        <p:nvSpPr>
          <p:cNvPr id="37" name="Tekstvak 36"/>
          <p:cNvSpPr txBox="1"/>
          <p:nvPr/>
        </p:nvSpPr>
        <p:spPr>
          <a:xfrm>
            <a:off x="695078" y="4649166"/>
            <a:ext cx="2520280" cy="369332"/>
          </a:xfrm>
          <a:prstGeom prst="rect">
            <a:avLst/>
          </a:prstGeom>
          <a:noFill/>
        </p:spPr>
        <p:txBody>
          <a:bodyPr wrap="square" rtlCol="0">
            <a:spAutoFit/>
          </a:bodyPr>
          <a:lstStyle/>
          <a:p>
            <a:pPr marL="285750" indent="-285750">
              <a:buFont typeface="Arial" pitchFamily="34" charset="0"/>
              <a:buChar char="•"/>
            </a:pPr>
            <a:r>
              <a:rPr lang="nl-BE" dirty="0"/>
              <a:t>Bijna geen beweging</a:t>
            </a:r>
          </a:p>
        </p:txBody>
      </p:sp>
      <p:sp>
        <p:nvSpPr>
          <p:cNvPr id="38" name="Tekstvak 37"/>
          <p:cNvSpPr txBox="1"/>
          <p:nvPr/>
        </p:nvSpPr>
        <p:spPr>
          <a:xfrm>
            <a:off x="3293120" y="4668785"/>
            <a:ext cx="2575023" cy="646331"/>
          </a:xfrm>
          <a:prstGeom prst="rect">
            <a:avLst/>
          </a:prstGeom>
          <a:noFill/>
        </p:spPr>
        <p:txBody>
          <a:bodyPr wrap="square" rtlCol="0">
            <a:spAutoFit/>
          </a:bodyPr>
          <a:lstStyle/>
          <a:p>
            <a:pPr marL="285750" indent="-285750">
              <a:buFont typeface="Arial" pitchFamily="34" charset="0"/>
              <a:buChar char="•"/>
            </a:pPr>
            <a:r>
              <a:rPr lang="nl-BE" dirty="0"/>
              <a:t>Vlotte normale beweging</a:t>
            </a:r>
          </a:p>
        </p:txBody>
      </p:sp>
      <p:sp>
        <p:nvSpPr>
          <p:cNvPr id="39" name="Tekstvak 38"/>
          <p:cNvSpPr txBox="1"/>
          <p:nvPr/>
        </p:nvSpPr>
        <p:spPr>
          <a:xfrm>
            <a:off x="5910304" y="4668785"/>
            <a:ext cx="2520280" cy="369332"/>
          </a:xfrm>
          <a:prstGeom prst="rect">
            <a:avLst/>
          </a:prstGeom>
          <a:noFill/>
        </p:spPr>
        <p:txBody>
          <a:bodyPr wrap="square" rtlCol="0">
            <a:spAutoFit/>
          </a:bodyPr>
          <a:lstStyle/>
          <a:p>
            <a:pPr marL="285750" indent="-285750">
              <a:buFont typeface="Arial" pitchFamily="34" charset="0"/>
              <a:buChar char="•"/>
            </a:pPr>
            <a:r>
              <a:rPr lang="nl-BE" dirty="0"/>
              <a:t>Brede plotse gebaren</a:t>
            </a:r>
          </a:p>
        </p:txBody>
      </p:sp>
    </p:spTree>
    <p:extLst>
      <p:ext uri="{BB962C8B-B14F-4D97-AF65-F5344CB8AC3E}">
        <p14:creationId xmlns:p14="http://schemas.microsoft.com/office/powerpoint/2010/main" val="15360213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1000"/>
                                        <p:tgtEl>
                                          <p:spTgt spid="23"/>
                                        </p:tgtEl>
                                      </p:cBhvr>
                                    </p:animEffect>
                                    <p:anim calcmode="lin" valueType="num">
                                      <p:cBhvr>
                                        <p:cTn id="23" dur="1000" fill="hold"/>
                                        <p:tgtEl>
                                          <p:spTgt spid="23"/>
                                        </p:tgtEl>
                                        <p:attrNameLst>
                                          <p:attrName>ppt_x</p:attrName>
                                        </p:attrNameLst>
                                      </p:cBhvr>
                                      <p:tavLst>
                                        <p:tav tm="0">
                                          <p:val>
                                            <p:strVal val="#ppt_x"/>
                                          </p:val>
                                        </p:tav>
                                        <p:tav tm="100000">
                                          <p:val>
                                            <p:strVal val="#ppt_x"/>
                                          </p:val>
                                        </p:tav>
                                      </p:tavLst>
                                    </p:anim>
                                    <p:anim calcmode="lin" valueType="num">
                                      <p:cBhvr>
                                        <p:cTn id="24" dur="1000" fill="hold"/>
                                        <p:tgtEl>
                                          <p:spTgt spid="23"/>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1000"/>
                                        <p:tgtEl>
                                          <p:spTgt spid="24"/>
                                        </p:tgtEl>
                                      </p:cBhvr>
                                    </p:animEffect>
                                    <p:anim calcmode="lin" valueType="num">
                                      <p:cBhvr>
                                        <p:cTn id="28" dur="1000" fill="hold"/>
                                        <p:tgtEl>
                                          <p:spTgt spid="24"/>
                                        </p:tgtEl>
                                        <p:attrNameLst>
                                          <p:attrName>ppt_x</p:attrName>
                                        </p:attrNameLst>
                                      </p:cBhvr>
                                      <p:tavLst>
                                        <p:tav tm="0">
                                          <p:val>
                                            <p:strVal val="#ppt_x"/>
                                          </p:val>
                                        </p:tav>
                                        <p:tav tm="100000">
                                          <p:val>
                                            <p:strVal val="#ppt_x"/>
                                          </p:val>
                                        </p:tav>
                                      </p:tavLst>
                                    </p:anim>
                                    <p:anim calcmode="lin" valueType="num">
                                      <p:cBhvr>
                                        <p:cTn id="29" dur="1000" fill="hold"/>
                                        <p:tgtEl>
                                          <p:spTgt spid="24"/>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1000"/>
                                        <p:tgtEl>
                                          <p:spTgt spid="25"/>
                                        </p:tgtEl>
                                      </p:cBhvr>
                                    </p:animEffect>
                                    <p:anim calcmode="lin" valueType="num">
                                      <p:cBhvr>
                                        <p:cTn id="33" dur="1000" fill="hold"/>
                                        <p:tgtEl>
                                          <p:spTgt spid="25"/>
                                        </p:tgtEl>
                                        <p:attrNameLst>
                                          <p:attrName>ppt_x</p:attrName>
                                        </p:attrNameLst>
                                      </p:cBhvr>
                                      <p:tavLst>
                                        <p:tav tm="0">
                                          <p:val>
                                            <p:strVal val="#ppt_x"/>
                                          </p:val>
                                        </p:tav>
                                        <p:tav tm="100000">
                                          <p:val>
                                            <p:strVal val="#ppt_x"/>
                                          </p:val>
                                        </p:tav>
                                      </p:tavLst>
                                    </p:anim>
                                    <p:anim calcmode="lin" valueType="num">
                                      <p:cBhvr>
                                        <p:cTn id="34"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fade">
                                      <p:cBhvr>
                                        <p:cTn id="39" dur="1000"/>
                                        <p:tgtEl>
                                          <p:spTgt spid="28"/>
                                        </p:tgtEl>
                                      </p:cBhvr>
                                    </p:animEffect>
                                    <p:anim calcmode="lin" valueType="num">
                                      <p:cBhvr>
                                        <p:cTn id="40" dur="1000" fill="hold"/>
                                        <p:tgtEl>
                                          <p:spTgt spid="28"/>
                                        </p:tgtEl>
                                        <p:attrNameLst>
                                          <p:attrName>ppt_x</p:attrName>
                                        </p:attrNameLst>
                                      </p:cBhvr>
                                      <p:tavLst>
                                        <p:tav tm="0">
                                          <p:val>
                                            <p:strVal val="#ppt_x"/>
                                          </p:val>
                                        </p:tav>
                                        <p:tav tm="100000">
                                          <p:val>
                                            <p:strVal val="#ppt_x"/>
                                          </p:val>
                                        </p:tav>
                                      </p:tavLst>
                                    </p:anim>
                                    <p:anim calcmode="lin" valueType="num">
                                      <p:cBhvr>
                                        <p:cTn id="41" dur="1000" fill="hold"/>
                                        <p:tgtEl>
                                          <p:spTgt spid="28"/>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1000"/>
                                        <p:tgtEl>
                                          <p:spTgt spid="31"/>
                                        </p:tgtEl>
                                      </p:cBhvr>
                                    </p:animEffect>
                                    <p:anim calcmode="lin" valueType="num">
                                      <p:cBhvr>
                                        <p:cTn id="45" dur="1000" fill="hold"/>
                                        <p:tgtEl>
                                          <p:spTgt spid="31"/>
                                        </p:tgtEl>
                                        <p:attrNameLst>
                                          <p:attrName>ppt_x</p:attrName>
                                        </p:attrNameLst>
                                      </p:cBhvr>
                                      <p:tavLst>
                                        <p:tav tm="0">
                                          <p:val>
                                            <p:strVal val="#ppt_x"/>
                                          </p:val>
                                        </p:tav>
                                        <p:tav tm="100000">
                                          <p:val>
                                            <p:strVal val="#ppt_x"/>
                                          </p:val>
                                        </p:tav>
                                      </p:tavLst>
                                    </p:anim>
                                    <p:anim calcmode="lin" valueType="num">
                                      <p:cBhvr>
                                        <p:cTn id="46" dur="1000" fill="hold"/>
                                        <p:tgtEl>
                                          <p:spTgt spid="31"/>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fade">
                                      <p:cBhvr>
                                        <p:cTn id="49" dur="1000"/>
                                        <p:tgtEl>
                                          <p:spTgt spid="34"/>
                                        </p:tgtEl>
                                      </p:cBhvr>
                                    </p:animEffect>
                                    <p:anim calcmode="lin" valueType="num">
                                      <p:cBhvr>
                                        <p:cTn id="50" dur="1000" fill="hold"/>
                                        <p:tgtEl>
                                          <p:spTgt spid="34"/>
                                        </p:tgtEl>
                                        <p:attrNameLst>
                                          <p:attrName>ppt_x</p:attrName>
                                        </p:attrNameLst>
                                      </p:cBhvr>
                                      <p:tavLst>
                                        <p:tav tm="0">
                                          <p:val>
                                            <p:strVal val="#ppt_x"/>
                                          </p:val>
                                        </p:tav>
                                        <p:tav tm="100000">
                                          <p:val>
                                            <p:strVal val="#ppt_x"/>
                                          </p:val>
                                        </p:tav>
                                      </p:tavLst>
                                    </p:anim>
                                    <p:anim calcmode="lin" valueType="num">
                                      <p:cBhvr>
                                        <p:cTn id="51" dur="1000" fill="hold"/>
                                        <p:tgtEl>
                                          <p:spTgt spid="34"/>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37"/>
                                        </p:tgtEl>
                                        <p:attrNameLst>
                                          <p:attrName>style.visibility</p:attrName>
                                        </p:attrNameLst>
                                      </p:cBhvr>
                                      <p:to>
                                        <p:strVal val="visible"/>
                                      </p:to>
                                    </p:set>
                                    <p:animEffect transition="in" filter="fade">
                                      <p:cBhvr>
                                        <p:cTn id="54" dur="1000"/>
                                        <p:tgtEl>
                                          <p:spTgt spid="37"/>
                                        </p:tgtEl>
                                      </p:cBhvr>
                                    </p:animEffect>
                                    <p:anim calcmode="lin" valueType="num">
                                      <p:cBhvr>
                                        <p:cTn id="55" dur="1000" fill="hold"/>
                                        <p:tgtEl>
                                          <p:spTgt spid="37"/>
                                        </p:tgtEl>
                                        <p:attrNameLst>
                                          <p:attrName>ppt_x</p:attrName>
                                        </p:attrNameLst>
                                      </p:cBhvr>
                                      <p:tavLst>
                                        <p:tav tm="0">
                                          <p:val>
                                            <p:strVal val="#ppt_x"/>
                                          </p:val>
                                        </p:tav>
                                        <p:tav tm="100000">
                                          <p:val>
                                            <p:strVal val="#ppt_x"/>
                                          </p:val>
                                        </p:tav>
                                      </p:tavLst>
                                    </p:anim>
                                    <p:anim calcmode="lin" valueType="num">
                                      <p:cBhvr>
                                        <p:cTn id="56"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0"/>
                                        </p:tgtEl>
                                        <p:attrNameLst>
                                          <p:attrName>style.visibility</p:attrName>
                                        </p:attrNameLst>
                                      </p:cBhvr>
                                      <p:to>
                                        <p:strVal val="visible"/>
                                      </p:to>
                                    </p:set>
                                    <p:animEffect transition="in" filter="fade">
                                      <p:cBhvr>
                                        <p:cTn id="61" dur="1000"/>
                                        <p:tgtEl>
                                          <p:spTgt spid="30"/>
                                        </p:tgtEl>
                                      </p:cBhvr>
                                    </p:animEffect>
                                    <p:anim calcmode="lin" valueType="num">
                                      <p:cBhvr>
                                        <p:cTn id="62" dur="1000" fill="hold"/>
                                        <p:tgtEl>
                                          <p:spTgt spid="30"/>
                                        </p:tgtEl>
                                        <p:attrNameLst>
                                          <p:attrName>ppt_x</p:attrName>
                                        </p:attrNameLst>
                                      </p:cBhvr>
                                      <p:tavLst>
                                        <p:tav tm="0">
                                          <p:val>
                                            <p:strVal val="#ppt_x"/>
                                          </p:val>
                                        </p:tav>
                                        <p:tav tm="100000">
                                          <p:val>
                                            <p:strVal val="#ppt_x"/>
                                          </p:val>
                                        </p:tav>
                                      </p:tavLst>
                                    </p:anim>
                                    <p:anim calcmode="lin" valueType="num">
                                      <p:cBhvr>
                                        <p:cTn id="63" dur="1000" fill="hold"/>
                                        <p:tgtEl>
                                          <p:spTgt spid="30"/>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33"/>
                                        </p:tgtEl>
                                        <p:attrNameLst>
                                          <p:attrName>style.visibility</p:attrName>
                                        </p:attrNameLst>
                                      </p:cBhvr>
                                      <p:to>
                                        <p:strVal val="visible"/>
                                      </p:to>
                                    </p:set>
                                    <p:animEffect transition="in" filter="fade">
                                      <p:cBhvr>
                                        <p:cTn id="66" dur="1000"/>
                                        <p:tgtEl>
                                          <p:spTgt spid="33"/>
                                        </p:tgtEl>
                                      </p:cBhvr>
                                    </p:animEffect>
                                    <p:anim calcmode="lin" valueType="num">
                                      <p:cBhvr>
                                        <p:cTn id="67" dur="1000" fill="hold"/>
                                        <p:tgtEl>
                                          <p:spTgt spid="33"/>
                                        </p:tgtEl>
                                        <p:attrNameLst>
                                          <p:attrName>ppt_x</p:attrName>
                                        </p:attrNameLst>
                                      </p:cBhvr>
                                      <p:tavLst>
                                        <p:tav tm="0">
                                          <p:val>
                                            <p:strVal val="#ppt_x"/>
                                          </p:val>
                                        </p:tav>
                                        <p:tav tm="100000">
                                          <p:val>
                                            <p:strVal val="#ppt_x"/>
                                          </p:val>
                                        </p:tav>
                                      </p:tavLst>
                                    </p:anim>
                                    <p:anim calcmode="lin" valueType="num">
                                      <p:cBhvr>
                                        <p:cTn id="68" dur="1000" fill="hold"/>
                                        <p:tgtEl>
                                          <p:spTgt spid="33"/>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36"/>
                                        </p:tgtEl>
                                        <p:attrNameLst>
                                          <p:attrName>style.visibility</p:attrName>
                                        </p:attrNameLst>
                                      </p:cBhvr>
                                      <p:to>
                                        <p:strVal val="visible"/>
                                      </p:to>
                                    </p:set>
                                    <p:animEffect transition="in" filter="fade">
                                      <p:cBhvr>
                                        <p:cTn id="71" dur="1000"/>
                                        <p:tgtEl>
                                          <p:spTgt spid="36"/>
                                        </p:tgtEl>
                                      </p:cBhvr>
                                    </p:animEffect>
                                    <p:anim calcmode="lin" valueType="num">
                                      <p:cBhvr>
                                        <p:cTn id="72" dur="1000" fill="hold"/>
                                        <p:tgtEl>
                                          <p:spTgt spid="36"/>
                                        </p:tgtEl>
                                        <p:attrNameLst>
                                          <p:attrName>ppt_x</p:attrName>
                                        </p:attrNameLst>
                                      </p:cBhvr>
                                      <p:tavLst>
                                        <p:tav tm="0">
                                          <p:val>
                                            <p:strVal val="#ppt_x"/>
                                          </p:val>
                                        </p:tav>
                                        <p:tav tm="100000">
                                          <p:val>
                                            <p:strVal val="#ppt_x"/>
                                          </p:val>
                                        </p:tav>
                                      </p:tavLst>
                                    </p:anim>
                                    <p:anim calcmode="lin" valueType="num">
                                      <p:cBhvr>
                                        <p:cTn id="73" dur="1000" fill="hold"/>
                                        <p:tgtEl>
                                          <p:spTgt spid="36"/>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39"/>
                                        </p:tgtEl>
                                        <p:attrNameLst>
                                          <p:attrName>style.visibility</p:attrName>
                                        </p:attrNameLst>
                                      </p:cBhvr>
                                      <p:to>
                                        <p:strVal val="visible"/>
                                      </p:to>
                                    </p:set>
                                    <p:animEffect transition="in" filter="fade">
                                      <p:cBhvr>
                                        <p:cTn id="76" dur="1000"/>
                                        <p:tgtEl>
                                          <p:spTgt spid="39"/>
                                        </p:tgtEl>
                                      </p:cBhvr>
                                    </p:animEffect>
                                    <p:anim calcmode="lin" valueType="num">
                                      <p:cBhvr>
                                        <p:cTn id="77" dur="1000" fill="hold"/>
                                        <p:tgtEl>
                                          <p:spTgt spid="39"/>
                                        </p:tgtEl>
                                        <p:attrNameLst>
                                          <p:attrName>ppt_x</p:attrName>
                                        </p:attrNameLst>
                                      </p:cBhvr>
                                      <p:tavLst>
                                        <p:tav tm="0">
                                          <p:val>
                                            <p:strVal val="#ppt_x"/>
                                          </p:val>
                                        </p:tav>
                                        <p:tav tm="100000">
                                          <p:val>
                                            <p:strVal val="#ppt_x"/>
                                          </p:val>
                                        </p:tav>
                                      </p:tavLst>
                                    </p:anim>
                                    <p:anim calcmode="lin" valueType="num">
                                      <p:cBhvr>
                                        <p:cTn id="78"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fade">
                                      <p:cBhvr>
                                        <p:cTn id="83" dur="1000"/>
                                        <p:tgtEl>
                                          <p:spTgt spid="29"/>
                                        </p:tgtEl>
                                      </p:cBhvr>
                                    </p:animEffect>
                                    <p:anim calcmode="lin" valueType="num">
                                      <p:cBhvr>
                                        <p:cTn id="84" dur="1000" fill="hold"/>
                                        <p:tgtEl>
                                          <p:spTgt spid="29"/>
                                        </p:tgtEl>
                                        <p:attrNameLst>
                                          <p:attrName>ppt_x</p:attrName>
                                        </p:attrNameLst>
                                      </p:cBhvr>
                                      <p:tavLst>
                                        <p:tav tm="0">
                                          <p:val>
                                            <p:strVal val="#ppt_x"/>
                                          </p:val>
                                        </p:tav>
                                        <p:tav tm="100000">
                                          <p:val>
                                            <p:strVal val="#ppt_x"/>
                                          </p:val>
                                        </p:tav>
                                      </p:tavLst>
                                    </p:anim>
                                    <p:anim calcmode="lin" valueType="num">
                                      <p:cBhvr>
                                        <p:cTn id="85" dur="1000" fill="hold"/>
                                        <p:tgtEl>
                                          <p:spTgt spid="29"/>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32"/>
                                        </p:tgtEl>
                                        <p:attrNameLst>
                                          <p:attrName>style.visibility</p:attrName>
                                        </p:attrNameLst>
                                      </p:cBhvr>
                                      <p:to>
                                        <p:strVal val="visible"/>
                                      </p:to>
                                    </p:set>
                                    <p:animEffect transition="in" filter="fade">
                                      <p:cBhvr>
                                        <p:cTn id="88" dur="1000"/>
                                        <p:tgtEl>
                                          <p:spTgt spid="32"/>
                                        </p:tgtEl>
                                      </p:cBhvr>
                                    </p:animEffect>
                                    <p:anim calcmode="lin" valueType="num">
                                      <p:cBhvr>
                                        <p:cTn id="89" dur="1000" fill="hold"/>
                                        <p:tgtEl>
                                          <p:spTgt spid="32"/>
                                        </p:tgtEl>
                                        <p:attrNameLst>
                                          <p:attrName>ppt_x</p:attrName>
                                        </p:attrNameLst>
                                      </p:cBhvr>
                                      <p:tavLst>
                                        <p:tav tm="0">
                                          <p:val>
                                            <p:strVal val="#ppt_x"/>
                                          </p:val>
                                        </p:tav>
                                        <p:tav tm="100000">
                                          <p:val>
                                            <p:strVal val="#ppt_x"/>
                                          </p:val>
                                        </p:tav>
                                      </p:tavLst>
                                    </p:anim>
                                    <p:anim calcmode="lin" valueType="num">
                                      <p:cBhvr>
                                        <p:cTn id="90" dur="1000" fill="hold"/>
                                        <p:tgtEl>
                                          <p:spTgt spid="32"/>
                                        </p:tgtEl>
                                        <p:attrNameLst>
                                          <p:attrName>ppt_y</p:attrName>
                                        </p:attrNameLst>
                                      </p:cBhvr>
                                      <p:tavLst>
                                        <p:tav tm="0">
                                          <p:val>
                                            <p:strVal val="#ppt_y+.1"/>
                                          </p:val>
                                        </p:tav>
                                        <p:tav tm="100000">
                                          <p:val>
                                            <p:strVal val="#ppt_y"/>
                                          </p:val>
                                        </p:tav>
                                      </p:tavLst>
                                    </p:anim>
                                  </p:childTnLst>
                                </p:cTn>
                              </p:par>
                              <p:par>
                                <p:cTn id="91" presetID="42" presetClass="entr" presetSubtype="0" fill="hold" grpId="0" nodeType="withEffect">
                                  <p:stCondLst>
                                    <p:cond delay="0"/>
                                  </p:stCondLst>
                                  <p:childTnLst>
                                    <p:set>
                                      <p:cBhvr>
                                        <p:cTn id="92" dur="1" fill="hold">
                                          <p:stCondLst>
                                            <p:cond delay="0"/>
                                          </p:stCondLst>
                                        </p:cTn>
                                        <p:tgtEl>
                                          <p:spTgt spid="35"/>
                                        </p:tgtEl>
                                        <p:attrNameLst>
                                          <p:attrName>style.visibility</p:attrName>
                                        </p:attrNameLst>
                                      </p:cBhvr>
                                      <p:to>
                                        <p:strVal val="visible"/>
                                      </p:to>
                                    </p:set>
                                    <p:animEffect transition="in" filter="fade">
                                      <p:cBhvr>
                                        <p:cTn id="93" dur="1000"/>
                                        <p:tgtEl>
                                          <p:spTgt spid="35"/>
                                        </p:tgtEl>
                                      </p:cBhvr>
                                    </p:animEffect>
                                    <p:anim calcmode="lin" valueType="num">
                                      <p:cBhvr>
                                        <p:cTn id="94" dur="1000" fill="hold"/>
                                        <p:tgtEl>
                                          <p:spTgt spid="35"/>
                                        </p:tgtEl>
                                        <p:attrNameLst>
                                          <p:attrName>ppt_x</p:attrName>
                                        </p:attrNameLst>
                                      </p:cBhvr>
                                      <p:tavLst>
                                        <p:tav tm="0">
                                          <p:val>
                                            <p:strVal val="#ppt_x"/>
                                          </p:val>
                                        </p:tav>
                                        <p:tav tm="100000">
                                          <p:val>
                                            <p:strVal val="#ppt_x"/>
                                          </p:val>
                                        </p:tav>
                                      </p:tavLst>
                                    </p:anim>
                                    <p:anim calcmode="lin" valueType="num">
                                      <p:cBhvr>
                                        <p:cTn id="95" dur="1000" fill="hold"/>
                                        <p:tgtEl>
                                          <p:spTgt spid="35"/>
                                        </p:tgtEl>
                                        <p:attrNameLst>
                                          <p:attrName>ppt_y</p:attrName>
                                        </p:attrNameLst>
                                      </p:cBhvr>
                                      <p:tavLst>
                                        <p:tav tm="0">
                                          <p:val>
                                            <p:strVal val="#ppt_y+.1"/>
                                          </p:val>
                                        </p:tav>
                                        <p:tav tm="100000">
                                          <p:val>
                                            <p:strVal val="#ppt_y"/>
                                          </p:val>
                                        </p:tav>
                                      </p:tavLst>
                                    </p:anim>
                                  </p:childTnLst>
                                </p:cTn>
                              </p:par>
                              <p:par>
                                <p:cTn id="96" presetID="42" presetClass="entr" presetSubtype="0" fill="hold" grpId="0" nodeType="withEffect">
                                  <p:stCondLst>
                                    <p:cond delay="0"/>
                                  </p:stCondLst>
                                  <p:childTnLst>
                                    <p:set>
                                      <p:cBhvr>
                                        <p:cTn id="97" dur="1" fill="hold">
                                          <p:stCondLst>
                                            <p:cond delay="0"/>
                                          </p:stCondLst>
                                        </p:cTn>
                                        <p:tgtEl>
                                          <p:spTgt spid="38"/>
                                        </p:tgtEl>
                                        <p:attrNameLst>
                                          <p:attrName>style.visibility</p:attrName>
                                        </p:attrNameLst>
                                      </p:cBhvr>
                                      <p:to>
                                        <p:strVal val="visible"/>
                                      </p:to>
                                    </p:set>
                                    <p:animEffect transition="in" filter="fade">
                                      <p:cBhvr>
                                        <p:cTn id="98" dur="1000"/>
                                        <p:tgtEl>
                                          <p:spTgt spid="38"/>
                                        </p:tgtEl>
                                      </p:cBhvr>
                                    </p:animEffect>
                                    <p:anim calcmode="lin" valueType="num">
                                      <p:cBhvr>
                                        <p:cTn id="99" dur="1000" fill="hold"/>
                                        <p:tgtEl>
                                          <p:spTgt spid="38"/>
                                        </p:tgtEl>
                                        <p:attrNameLst>
                                          <p:attrName>ppt_x</p:attrName>
                                        </p:attrNameLst>
                                      </p:cBhvr>
                                      <p:tavLst>
                                        <p:tav tm="0">
                                          <p:val>
                                            <p:strVal val="#ppt_x"/>
                                          </p:val>
                                        </p:tav>
                                        <p:tav tm="100000">
                                          <p:val>
                                            <p:strVal val="#ppt_x"/>
                                          </p:val>
                                        </p:tav>
                                      </p:tavLst>
                                    </p:anim>
                                    <p:anim calcmode="lin" valueType="num">
                                      <p:cBhvr>
                                        <p:cTn id="100"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3" grpId="0"/>
      <p:bldP spid="24" grpId="0"/>
      <p:bldP spid="25" grpId="0"/>
      <p:bldP spid="28" grpId="0"/>
      <p:bldP spid="29" grpId="0"/>
      <p:bldP spid="30" grpId="0"/>
      <p:bldP spid="31" grpId="0"/>
      <p:bldP spid="32" grpId="0"/>
      <p:bldP spid="33" grpId="0"/>
      <p:bldP spid="34" grpId="0"/>
      <p:bldP spid="35" grpId="0"/>
      <p:bldP spid="36" grpId="0"/>
      <p:bldP spid="37" grpId="0"/>
      <p:bldP spid="38" grpId="0"/>
      <p:bldP spid="3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p:cNvSpPr>
            <a:spLocks noGrp="1"/>
          </p:cNvSpPr>
          <p:nvPr>
            <p:ph type="body" sz="quarter" idx="13"/>
          </p:nvPr>
        </p:nvSpPr>
        <p:spPr/>
        <p:txBody>
          <a:bodyPr>
            <a:normAutofit/>
          </a:bodyPr>
          <a:lstStyle/>
          <a:p>
            <a:pPr algn="ctr"/>
            <a:r>
              <a:rPr lang="nl-NL" sz="2400" dirty="0"/>
              <a:t>We spreken van </a:t>
            </a:r>
            <a:r>
              <a:rPr lang="nl-NL" sz="2400" b="1" dirty="0"/>
              <a:t>agressie</a:t>
            </a:r>
            <a:r>
              <a:rPr lang="nl-NL" sz="2400" dirty="0"/>
              <a:t> wanneer iemand andermans grenzen overschrijdt, bewust schade berokkent of met woede probeert iets te bereiken</a:t>
            </a:r>
            <a:r>
              <a:rPr lang="nl-BE" sz="2200" dirty="0">
                <a:ea typeface="Tahoma" pitchFamily="34" charset="0"/>
                <a:cs typeface="Tahoma" pitchFamily="34" charset="0"/>
              </a:rPr>
              <a:t>.</a:t>
            </a:r>
          </a:p>
          <a:p>
            <a:pPr algn="ctr"/>
            <a:endParaRPr lang="nl-BE" sz="2200" dirty="0">
              <a:ea typeface="Tahoma" pitchFamily="34" charset="0"/>
              <a:cs typeface="Tahoma" pitchFamily="34" charset="0"/>
            </a:endParaRPr>
          </a:p>
          <a:p>
            <a:pPr algn="ctr"/>
            <a:endParaRPr lang="nl-BE" sz="2200" dirty="0">
              <a:ea typeface="Tahoma" pitchFamily="34" charset="0"/>
              <a:cs typeface="Tahoma" pitchFamily="34" charset="0"/>
            </a:endParaRPr>
          </a:p>
        </p:txBody>
      </p:sp>
      <p:sp>
        <p:nvSpPr>
          <p:cNvPr id="4" name="Titel 3"/>
          <p:cNvSpPr>
            <a:spLocks noGrp="1"/>
          </p:cNvSpPr>
          <p:nvPr>
            <p:ph type="ctrTitle"/>
          </p:nvPr>
        </p:nvSpPr>
        <p:spPr/>
        <p:txBody>
          <a:bodyPr/>
          <a:lstStyle/>
          <a:p>
            <a:r>
              <a:rPr lang="nl-BE" dirty="0"/>
              <a:t>Agressie</a:t>
            </a:r>
          </a:p>
        </p:txBody>
      </p:sp>
      <p:pic>
        <p:nvPicPr>
          <p:cNvPr id="12" name="Afbeelding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11857" y="6391306"/>
            <a:ext cx="1043608" cy="466184"/>
          </a:xfrm>
          <a:prstGeom prst="rect">
            <a:avLst/>
          </a:prstGeom>
        </p:spPr>
      </p:pic>
      <p:sp>
        <p:nvSpPr>
          <p:cNvPr id="13" name="Tekstvak 12"/>
          <p:cNvSpPr txBox="1"/>
          <p:nvPr/>
        </p:nvSpPr>
        <p:spPr>
          <a:xfrm>
            <a:off x="814156" y="3608074"/>
            <a:ext cx="6768752" cy="461665"/>
          </a:xfrm>
          <a:prstGeom prst="rect">
            <a:avLst/>
          </a:prstGeom>
          <a:noFill/>
        </p:spPr>
        <p:txBody>
          <a:bodyPr wrap="square" rtlCol="0">
            <a:spAutoFit/>
          </a:bodyPr>
          <a:lstStyle/>
          <a:p>
            <a:pPr marL="285750" indent="-285750">
              <a:buFont typeface="Arial" pitchFamily="34" charset="0"/>
              <a:buChar char="•"/>
            </a:pPr>
            <a:r>
              <a:rPr lang="nl-BE" sz="2400" dirty="0"/>
              <a:t>Frustratieagressie</a:t>
            </a:r>
          </a:p>
        </p:txBody>
      </p:sp>
      <p:sp>
        <p:nvSpPr>
          <p:cNvPr id="15" name="Tekstvak 14"/>
          <p:cNvSpPr txBox="1"/>
          <p:nvPr/>
        </p:nvSpPr>
        <p:spPr>
          <a:xfrm>
            <a:off x="814156" y="3997964"/>
            <a:ext cx="6768752" cy="461665"/>
          </a:xfrm>
          <a:prstGeom prst="rect">
            <a:avLst/>
          </a:prstGeom>
          <a:noFill/>
        </p:spPr>
        <p:txBody>
          <a:bodyPr wrap="square" rtlCol="0">
            <a:spAutoFit/>
          </a:bodyPr>
          <a:lstStyle/>
          <a:p>
            <a:pPr marL="285750" indent="-285750">
              <a:buFont typeface="Arial" pitchFamily="34" charset="0"/>
              <a:buChar char="•"/>
            </a:pPr>
            <a:r>
              <a:rPr lang="nl-BE" sz="2400" dirty="0"/>
              <a:t>Instrumentele agressie</a:t>
            </a:r>
          </a:p>
        </p:txBody>
      </p:sp>
      <p:sp>
        <p:nvSpPr>
          <p:cNvPr id="18" name="Tekstvak 17"/>
          <p:cNvSpPr txBox="1"/>
          <p:nvPr/>
        </p:nvSpPr>
        <p:spPr>
          <a:xfrm>
            <a:off x="814156" y="4417484"/>
            <a:ext cx="6768752" cy="461665"/>
          </a:xfrm>
          <a:prstGeom prst="rect">
            <a:avLst/>
          </a:prstGeom>
          <a:noFill/>
        </p:spPr>
        <p:txBody>
          <a:bodyPr wrap="square" rtlCol="0">
            <a:spAutoFit/>
          </a:bodyPr>
          <a:lstStyle/>
          <a:p>
            <a:pPr marL="285750" indent="-285750">
              <a:buFont typeface="Arial" pitchFamily="34" charset="0"/>
              <a:buChar char="•"/>
            </a:pPr>
            <a:r>
              <a:rPr lang="nl-BE" sz="2400" dirty="0"/>
              <a:t>Agressie onder invloed / Psychose</a:t>
            </a:r>
          </a:p>
        </p:txBody>
      </p:sp>
    </p:spTree>
    <p:extLst>
      <p:ext uri="{BB962C8B-B14F-4D97-AF65-F5344CB8AC3E}">
        <p14:creationId xmlns:p14="http://schemas.microsoft.com/office/powerpoint/2010/main" val="426385612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0-#ppt_w/2"/>
                                          </p:val>
                                        </p:tav>
                                        <p:tav tm="100000">
                                          <p:val>
                                            <p:strVal val="#ppt_x"/>
                                          </p:val>
                                        </p:tav>
                                      </p:tavLst>
                                    </p:anim>
                                    <p:anim calcmode="lin" valueType="num">
                                      <p:cBhvr additive="base">
                                        <p:cTn id="15"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0-#ppt_w/2"/>
                                          </p:val>
                                        </p:tav>
                                        <p:tav tm="100000">
                                          <p:val>
                                            <p:strVal val="#ppt_x"/>
                                          </p:val>
                                        </p:tav>
                                      </p:tavLst>
                                    </p:anim>
                                    <p:anim calcmode="lin" valueType="num">
                                      <p:cBhvr additive="base">
                                        <p:cTn id="21"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 calcmode="lin" valueType="num">
                                      <p:cBhvr additive="base">
                                        <p:cTn id="26" dur="500" fill="hold"/>
                                        <p:tgtEl>
                                          <p:spTgt spid="18"/>
                                        </p:tgtEl>
                                        <p:attrNameLst>
                                          <p:attrName>ppt_x</p:attrName>
                                        </p:attrNameLst>
                                      </p:cBhvr>
                                      <p:tavLst>
                                        <p:tav tm="0">
                                          <p:val>
                                            <p:strVal val="0-#ppt_w/2"/>
                                          </p:val>
                                        </p:tav>
                                        <p:tav tm="100000">
                                          <p:val>
                                            <p:strVal val="#ppt_x"/>
                                          </p:val>
                                        </p:tav>
                                      </p:tavLst>
                                    </p:anim>
                                    <p:anim calcmode="lin" valueType="num">
                                      <p:cBhvr additive="base">
                                        <p:cTn id="27"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3" grpId="0"/>
      <p:bldP spid="15"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ndertitel 5"/>
          <p:cNvSpPr>
            <a:spLocks noGrp="1"/>
          </p:cNvSpPr>
          <p:nvPr>
            <p:ph type="subTitle" idx="1"/>
          </p:nvPr>
        </p:nvSpPr>
        <p:spPr/>
        <p:txBody>
          <a:bodyPr/>
          <a:lstStyle/>
          <a:p>
            <a:pPr marL="0" indent="0">
              <a:buNone/>
            </a:pPr>
            <a:r>
              <a:rPr lang="nl-BE" dirty="0"/>
              <a:t>Regels van feedback</a:t>
            </a:r>
          </a:p>
        </p:txBody>
      </p:sp>
      <p:sp>
        <p:nvSpPr>
          <p:cNvPr id="4" name="Titel 3"/>
          <p:cNvSpPr>
            <a:spLocks noGrp="1"/>
          </p:cNvSpPr>
          <p:nvPr>
            <p:ph type="ctrTitle"/>
          </p:nvPr>
        </p:nvSpPr>
        <p:spPr/>
        <p:txBody>
          <a:bodyPr/>
          <a:lstStyle/>
          <a:p>
            <a:r>
              <a:rPr lang="nl-BE" dirty="0"/>
              <a:t>Beter voorkomen dan genezen</a:t>
            </a:r>
          </a:p>
        </p:txBody>
      </p:sp>
      <p:pic>
        <p:nvPicPr>
          <p:cNvPr id="15" name="Afbeelding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11857" y="6391306"/>
            <a:ext cx="1043608" cy="466184"/>
          </a:xfrm>
          <a:prstGeom prst="rect">
            <a:avLst/>
          </a:prstGeom>
        </p:spPr>
      </p:pic>
      <p:sp>
        <p:nvSpPr>
          <p:cNvPr id="16" name="Tekstvak 15"/>
          <p:cNvSpPr txBox="1"/>
          <p:nvPr/>
        </p:nvSpPr>
        <p:spPr>
          <a:xfrm>
            <a:off x="608925" y="1691982"/>
            <a:ext cx="6624736" cy="3693319"/>
          </a:xfrm>
          <a:prstGeom prst="rect">
            <a:avLst/>
          </a:prstGeom>
          <a:noFill/>
        </p:spPr>
        <p:txBody>
          <a:bodyPr wrap="square" rtlCol="0">
            <a:spAutoFit/>
          </a:bodyPr>
          <a:lstStyle/>
          <a:p>
            <a:pPr marL="342900" indent="-342900">
              <a:buFont typeface="+mj-lt"/>
              <a:buAutoNum type="arabicPeriod"/>
            </a:pPr>
            <a:r>
              <a:rPr lang="nl-BE" dirty="0"/>
              <a:t>Gebruik een IK-boodschap.</a:t>
            </a:r>
          </a:p>
          <a:p>
            <a:pPr marL="342900" indent="-342900">
              <a:buFont typeface="+mj-lt"/>
              <a:buAutoNum type="arabicPeriod"/>
            </a:pPr>
            <a:endParaRPr lang="nl-BE" dirty="0"/>
          </a:p>
          <a:p>
            <a:pPr marL="342900" indent="-342900">
              <a:buFont typeface="+mj-lt"/>
              <a:buAutoNum type="arabicPeriod"/>
            </a:pPr>
            <a:r>
              <a:rPr lang="nl-BE" dirty="0"/>
              <a:t>Beschrijf concreet en specifiek gedrag dat je zelf ziet of hoort.</a:t>
            </a:r>
          </a:p>
          <a:p>
            <a:pPr marL="342900" indent="-342900">
              <a:buFont typeface="+mj-lt"/>
              <a:buAutoNum type="arabicPeriod"/>
            </a:pPr>
            <a:endParaRPr lang="nl-BE" dirty="0"/>
          </a:p>
          <a:p>
            <a:pPr marL="342900" indent="-342900">
              <a:buFont typeface="+mj-lt"/>
              <a:buAutoNum type="arabicPeriod"/>
            </a:pPr>
            <a:r>
              <a:rPr lang="nl-BE" dirty="0"/>
              <a:t>Geef aan welk effect het gedrag op jezelf of op andere bezoekers heeft.</a:t>
            </a:r>
          </a:p>
          <a:p>
            <a:pPr marL="342900" indent="-342900">
              <a:buFont typeface="+mj-lt"/>
              <a:buAutoNum type="arabicPeriod"/>
            </a:pPr>
            <a:r>
              <a:rPr lang="nl-BE" dirty="0"/>
              <a:t>Beschrijf veranderbaar gedrag.</a:t>
            </a:r>
          </a:p>
          <a:p>
            <a:pPr marL="342900" indent="-342900">
              <a:buFont typeface="+mj-lt"/>
              <a:buAutoNum type="arabicPeriod"/>
            </a:pPr>
            <a:endParaRPr lang="nl-BE" dirty="0"/>
          </a:p>
          <a:p>
            <a:pPr marL="342900" indent="-342900">
              <a:buFont typeface="+mj-lt"/>
              <a:buAutoNum type="arabicPeriod"/>
            </a:pPr>
            <a:r>
              <a:rPr lang="nl-BE" dirty="0"/>
              <a:t>Vraag om het gewenste gedrag.</a:t>
            </a:r>
          </a:p>
          <a:p>
            <a:pPr marL="342900" indent="-342900">
              <a:buFont typeface="+mj-lt"/>
              <a:buAutoNum type="arabicPeriod"/>
            </a:pPr>
            <a:endParaRPr lang="nl-BE" dirty="0"/>
          </a:p>
          <a:p>
            <a:pPr marL="342900" indent="-342900">
              <a:buFont typeface="+mj-lt"/>
              <a:buAutoNum type="arabicPeriod"/>
            </a:pPr>
            <a:r>
              <a:rPr lang="nl-BE" dirty="0"/>
              <a:t>Laat je gesprekspartner reageren.</a:t>
            </a:r>
          </a:p>
          <a:p>
            <a:pPr marL="342900" indent="-342900">
              <a:buFont typeface="+mj-lt"/>
              <a:buAutoNum type="arabicPeriod"/>
            </a:pPr>
            <a:endParaRPr lang="nl-BE" dirty="0"/>
          </a:p>
          <a:p>
            <a:pPr marL="342900" indent="-342900">
              <a:buFont typeface="+mj-lt"/>
              <a:buAutoNum type="arabicPeriod"/>
            </a:pPr>
            <a:r>
              <a:rPr lang="nl-BE" dirty="0"/>
              <a:t>Verken samen oplossingen. </a:t>
            </a:r>
          </a:p>
        </p:txBody>
      </p:sp>
      <p:sp>
        <p:nvSpPr>
          <p:cNvPr id="5" name="Rechthoek 4"/>
          <p:cNvSpPr/>
          <p:nvPr/>
        </p:nvSpPr>
        <p:spPr>
          <a:xfrm>
            <a:off x="1331640" y="5445224"/>
            <a:ext cx="6272871" cy="1077218"/>
          </a:xfrm>
          <a:prstGeom prst="rect">
            <a:avLst/>
          </a:prstGeom>
          <a:noFill/>
          <a:ln>
            <a:noFill/>
          </a:ln>
        </p:spPr>
        <p:txBody>
          <a:bodyPr wrap="none" lIns="91440" tIns="45720" rIns="91440" bIns="45720">
            <a:spAutoFit/>
          </a:bodyPr>
          <a:lstStyle/>
          <a:p>
            <a:pPr algn="ctr"/>
            <a:r>
              <a:rPr lang="nl-NL" sz="3200" b="1" dirty="0">
                <a:solidFill>
                  <a:schemeClr val="tx2"/>
                </a:solidFill>
                <a:latin typeface="Tahoma" pitchFamily="34" charset="0"/>
                <a:ea typeface="+mj-ea"/>
                <a:cs typeface="+mj-cs"/>
              </a:rPr>
              <a:t>Let ook vooral op jouw eigen </a:t>
            </a:r>
            <a:br>
              <a:rPr lang="nl-NL" sz="3200" b="1" dirty="0">
                <a:solidFill>
                  <a:schemeClr val="tx2"/>
                </a:solidFill>
                <a:latin typeface="Tahoma" pitchFamily="34" charset="0"/>
                <a:ea typeface="+mj-ea"/>
                <a:cs typeface="+mj-cs"/>
              </a:rPr>
            </a:br>
            <a:r>
              <a:rPr lang="nl-NL" sz="3200" b="1" dirty="0">
                <a:solidFill>
                  <a:schemeClr val="tx2"/>
                </a:solidFill>
                <a:latin typeface="Tahoma" pitchFamily="34" charset="0"/>
                <a:ea typeface="+mj-ea"/>
                <a:cs typeface="+mj-cs"/>
              </a:rPr>
              <a:t>communicatie!</a:t>
            </a:r>
          </a:p>
        </p:txBody>
      </p:sp>
    </p:spTree>
    <p:extLst>
      <p:ext uri="{BB962C8B-B14F-4D97-AF65-F5344CB8AC3E}">
        <p14:creationId xmlns:p14="http://schemas.microsoft.com/office/powerpoint/2010/main" val="30725894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 calcmode="lin" valueType="num">
                                      <p:cBhvr additive="base">
                                        <p:cTn id="7" dur="500" fill="hold"/>
                                        <p:tgtEl>
                                          <p:spTgt spid="1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 calcmode="lin" valueType="num">
                                      <p:cBhvr additive="base">
                                        <p:cTn id="13" dur="500" fill="hold"/>
                                        <p:tgtEl>
                                          <p:spTgt spid="16">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anim calcmode="lin" valueType="num">
                                      <p:cBhvr additive="base">
                                        <p:cTn id="19" dur="500" fill="hold"/>
                                        <p:tgtEl>
                                          <p:spTgt spid="16">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anim calcmode="lin" valueType="num">
                                      <p:cBhvr additive="base">
                                        <p:cTn id="25" dur="500" fill="hold"/>
                                        <p:tgtEl>
                                          <p:spTgt spid="16">
                                            <p:txEl>
                                              <p:pRg st="9" end="9"/>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6">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anim calcmode="lin" valueType="num">
                                      <p:cBhvr additive="base">
                                        <p:cTn id="31" dur="500" fill="hold"/>
                                        <p:tgtEl>
                                          <p:spTgt spid="16">
                                            <p:txEl>
                                              <p:pRg st="7" end="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6">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6">
                                            <p:txEl>
                                              <p:pRg st="4" end="4"/>
                                            </p:txEl>
                                          </p:spTgt>
                                        </p:tgtEl>
                                        <p:attrNameLst>
                                          <p:attrName>style.visibility</p:attrName>
                                        </p:attrNameLst>
                                      </p:cBhvr>
                                      <p:to>
                                        <p:strVal val="visible"/>
                                      </p:to>
                                    </p:set>
                                    <p:anim calcmode="lin" valueType="num">
                                      <p:cBhvr additive="base">
                                        <p:cTn id="37" dur="500" fill="hold"/>
                                        <p:tgtEl>
                                          <p:spTgt spid="16">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16">
                                            <p:txEl>
                                              <p:pRg st="11" end="11"/>
                                            </p:txEl>
                                          </p:spTgt>
                                        </p:tgtEl>
                                        <p:attrNameLst>
                                          <p:attrName>style.visibility</p:attrName>
                                        </p:attrNameLst>
                                      </p:cBhvr>
                                      <p:to>
                                        <p:strVal val="visible"/>
                                      </p:to>
                                    </p:set>
                                    <p:anim calcmode="lin" valueType="num">
                                      <p:cBhvr additive="base">
                                        <p:cTn id="43" dur="500" fill="hold"/>
                                        <p:tgtEl>
                                          <p:spTgt spid="16">
                                            <p:txEl>
                                              <p:pRg st="11" end="11"/>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6">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rganiseren-2012">
  <a:themeElements>
    <a:clrScheme name="Kortrijk kleurenpalet">
      <a:dk1>
        <a:srgbClr val="000000"/>
      </a:dk1>
      <a:lt1>
        <a:sysClr val="window" lastClr="FFFFFF"/>
      </a:lt1>
      <a:dk2>
        <a:srgbClr val="6A1B5A"/>
      </a:dk2>
      <a:lt2>
        <a:srgbClr val="FFFFFF"/>
      </a:lt2>
      <a:accent1>
        <a:srgbClr val="E32119"/>
      </a:accent1>
      <a:accent2>
        <a:srgbClr val="007576"/>
      </a:accent2>
      <a:accent3>
        <a:srgbClr val="51A026"/>
      </a:accent3>
      <a:accent4>
        <a:srgbClr val="C3004A"/>
      </a:accent4>
      <a:accent5>
        <a:srgbClr val="77C5C3"/>
      </a:accent5>
      <a:accent6>
        <a:srgbClr val="F39900"/>
      </a:accent6>
      <a:hlink>
        <a:srgbClr val="E32119"/>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organiseren-2012</Template>
  <TotalTime>1806</TotalTime>
  <Words>530</Words>
  <Application>Microsoft Office PowerPoint</Application>
  <PresentationFormat>Diavoorstelling (4:3)</PresentationFormat>
  <Paragraphs>103</Paragraphs>
  <Slides>6</Slides>
  <Notes>6</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Tahoma</vt:lpstr>
      <vt:lpstr>organiseren-2012</vt:lpstr>
      <vt:lpstr>FUIFBUDDIE OPLEIDING 2016</vt:lpstr>
      <vt:lpstr>Communicatie: basisprincipe</vt:lpstr>
      <vt:lpstr>Communicatie: vormen</vt:lpstr>
      <vt:lpstr>Vanuit de persoon</vt:lpstr>
      <vt:lpstr>Agressie</vt:lpstr>
      <vt:lpstr>Beter voorkomen dan genezen</vt:lpstr>
    </vt:vector>
  </TitlesOfParts>
  <Company>Stad Kortrijk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FUIFBUDDIE OPLEIDING 2012</dc:title>
  <dc:creator>Sofie Strobbe</dc:creator>
  <cp:lastModifiedBy>Lieselot Vanneste</cp:lastModifiedBy>
  <cp:revision>92</cp:revision>
  <cp:lastPrinted>2016-10-24T15:48:57Z</cp:lastPrinted>
  <dcterms:created xsi:type="dcterms:W3CDTF">2012-03-01T12:56:47Z</dcterms:created>
  <dcterms:modified xsi:type="dcterms:W3CDTF">2016-10-24T19:12:40Z</dcterms:modified>
</cp:coreProperties>
</file>