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4"/>
    <p:sldMasterId id="2147483688" r:id="rId5"/>
    <p:sldMasterId id="2147483660" r:id="rId6"/>
  </p:sldMasterIdLst>
  <p:notesMasterIdLst>
    <p:notesMasterId r:id="rId43"/>
  </p:notesMasterIdLst>
  <p:sldIdLst>
    <p:sldId id="260" r:id="rId7"/>
    <p:sldId id="259" r:id="rId8"/>
    <p:sldId id="270" r:id="rId9"/>
    <p:sldId id="266" r:id="rId10"/>
    <p:sldId id="321" r:id="rId11"/>
    <p:sldId id="269" r:id="rId12"/>
    <p:sldId id="275" r:id="rId13"/>
    <p:sldId id="276" r:id="rId14"/>
    <p:sldId id="300" r:id="rId15"/>
    <p:sldId id="318" r:id="rId16"/>
    <p:sldId id="299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10" r:id="rId26"/>
    <p:sldId id="311" r:id="rId27"/>
    <p:sldId id="312" r:id="rId28"/>
    <p:sldId id="313" r:id="rId29"/>
    <p:sldId id="314" r:id="rId30"/>
    <p:sldId id="315" r:id="rId31"/>
    <p:sldId id="283" r:id="rId32"/>
    <p:sldId id="316" r:id="rId33"/>
    <p:sldId id="317" r:id="rId34"/>
    <p:sldId id="309" r:id="rId35"/>
    <p:sldId id="265" r:id="rId36"/>
    <p:sldId id="267" r:id="rId37"/>
    <p:sldId id="268" r:id="rId38"/>
    <p:sldId id="274" r:id="rId39"/>
    <p:sldId id="319" r:id="rId40"/>
    <p:sldId id="262" r:id="rId41"/>
    <p:sldId id="263" r:id="rId42"/>
  </p:sldIdLst>
  <p:sldSz cx="12192000" cy="6858000"/>
  <p:notesSz cx="6858000" cy="9144000"/>
  <p:defaultTextStyle>
    <a:defPPr>
      <a:defRPr lang="nl-BE"/>
    </a:defPPr>
    <a:lvl1pPr marL="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9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45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92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40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88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36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84" algn="l" defTabSz="91429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394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373"/>
    <p:restoredTop sz="96327"/>
  </p:normalViewPr>
  <p:slideViewPr>
    <p:cSldViewPr snapToGrid="0">
      <p:cViewPr varScale="1">
        <p:scale>
          <a:sx n="86" d="100"/>
          <a:sy n="86" d="100"/>
        </p:scale>
        <p:origin x="82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5D1CB-70B0-4B19-8EDA-08719CFA0433}" type="datetimeFigureOut">
              <a:rPr lang="nl-BE" smtClean="0"/>
              <a:t>10/10/2022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3CB39-58D3-434D-ADAE-2C2AEA894B4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348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06009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51954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5648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74421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39787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>
            <a:extLst>
              <a:ext uri="{FF2B5EF4-FFF2-40B4-BE49-F238E27FC236}">
                <a16:creationId xmlns:a16="http://schemas.microsoft.com/office/drawing/2014/main" id="{3C3F6E73-8C51-7246-9DDC-AFC61141BD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7801247-8190-F44A-A43A-7B94B551B080}"/>
              </a:ext>
            </a:extLst>
          </p:cNvPr>
          <p:cNvSpPr txBox="1">
            <a:spLocks/>
          </p:cNvSpPr>
          <p:nvPr userDrawn="1"/>
        </p:nvSpPr>
        <p:spPr>
          <a:xfrm>
            <a:off x="669154" y="5835958"/>
            <a:ext cx="8929968" cy="67863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nl-NL" sz="2800" b="0" dirty="0"/>
              <a:t>Klik om een titel toe te voegen</a:t>
            </a:r>
            <a:endParaRPr lang="nl-BE" sz="2800" b="0" dirty="0"/>
          </a:p>
        </p:txBody>
      </p:sp>
      <p:sp>
        <p:nvSpPr>
          <p:cNvPr id="10" name="Tijdelijke aanduiding voor titel 1">
            <a:extLst>
              <a:ext uri="{FF2B5EF4-FFF2-40B4-BE49-F238E27FC236}">
                <a16:creationId xmlns:a16="http://schemas.microsoft.com/office/drawing/2014/main" id="{FC03CA4A-58DD-9C4F-B481-F6587865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40664"/>
            <a:ext cx="8360666" cy="22692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/>
              <a:t>Klik om stijl te bewerken</a:t>
            </a:r>
            <a:endParaRPr lang="nl-BE" dirty="0"/>
          </a:p>
        </p:txBody>
      </p:sp>
      <p:sp>
        <p:nvSpPr>
          <p:cNvPr id="11" name="Tijdelijke aanduiding voor tekst 20">
            <a:extLst>
              <a:ext uri="{FF2B5EF4-FFF2-40B4-BE49-F238E27FC236}">
                <a16:creationId xmlns:a16="http://schemas.microsoft.com/office/drawing/2014/main" id="{276F5D6A-0DFA-D94A-832B-9DE67A8E22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8" y="5981700"/>
            <a:ext cx="830748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355589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rood met titel/ond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titel 1">
            <a:extLst>
              <a:ext uri="{FF2B5EF4-FFF2-40B4-BE49-F238E27FC236}">
                <a16:creationId xmlns:a16="http://schemas.microsoft.com/office/drawing/2014/main" id="{0AB5D4F5-38C4-DF41-8D71-1375BF454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740664"/>
            <a:ext cx="8360666" cy="2269236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11" name="Tijdelijke aanduiding voor tekst 20">
            <a:extLst>
              <a:ext uri="{FF2B5EF4-FFF2-40B4-BE49-F238E27FC236}">
                <a16:creationId xmlns:a16="http://schemas.microsoft.com/office/drawing/2014/main" id="{D9E4AAA2-6EBA-EF4C-8191-F9B667D41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198" y="5981700"/>
            <a:ext cx="8307480" cy="647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497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 titel/tekst/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2AABAE-0E50-4F4D-8CDB-CFC022215E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61642"/>
            <a:ext cx="8929968" cy="678635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307C53F-3BF1-4215-9A5C-AB5858CF3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553596"/>
            <a:ext cx="10515600" cy="46233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3E87376-1A42-45C3-ADB7-54B75290B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38267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titel/tekst/voet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31C20-5DE0-4BF0-B611-DDCDCF2CA7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61642"/>
            <a:ext cx="8929968" cy="678635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E9F1AF-FB10-49D1-AC87-66F8B2E11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53595"/>
            <a:ext cx="5181600" cy="4623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7FE40DF-F7E3-4503-A3E0-16D34D94F7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553595"/>
            <a:ext cx="5181600" cy="462337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F209B4E-DAB2-46EC-B561-1FB9EFF7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6640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a titel/voet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234B4-D29B-4E8D-AB59-C497D15D3F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61642"/>
            <a:ext cx="8929968" cy="678635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A9F3A683-4092-4D49-8BAE-7B00E226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3735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ia 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9391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Ruimte&amp;Leefomgev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02C5749-7B7D-4C4B-889D-70BB82633C6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86113" y="5869494"/>
            <a:ext cx="1116651" cy="824716"/>
          </a:xfrm>
        </p:spPr>
        <p:txBody>
          <a:bodyPr/>
          <a:lstStyle>
            <a:lvl1pPr marL="457189" marR="0" indent="-457189" algn="l" defTabSz="121917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BE" sz="1600" b="1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nl-BE" dirty="0"/>
              <a:t>Partner </a:t>
            </a:r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1E995B0D-A55C-42F2-B91A-0FBDB55DF6C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05964" y="5869494"/>
            <a:ext cx="1116651" cy="824716"/>
          </a:xfrm>
        </p:spPr>
        <p:txBody>
          <a:bodyPr/>
          <a:lstStyle>
            <a:lvl1pPr marL="457189" marR="0" indent="-457189" algn="l" defTabSz="121917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nl-BE" sz="1600" b="1" dirty="0">
                <a:solidFill>
                  <a:schemeClr val="tx1"/>
                </a:solidFill>
                <a:latin typeface="Verdana" panose="020B0604030504040204" pitchFamily="34" charset="0"/>
                <a:ea typeface="+mn-ea"/>
                <a:cs typeface="+mn-cs"/>
              </a:defRPr>
            </a:lvl1pPr>
          </a:lstStyle>
          <a:p>
            <a:r>
              <a:rPr lang="nl-BE" dirty="0"/>
              <a:t>Partner 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45E858AA-DA19-4704-87DD-6D427B550D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63" y="2378257"/>
            <a:ext cx="12182036" cy="1066799"/>
          </a:xfrm>
        </p:spPr>
        <p:txBody>
          <a:bodyPr/>
          <a:lstStyle>
            <a:lvl1pPr algn="ctr">
              <a:defRPr/>
            </a:lvl1pPr>
          </a:lstStyle>
          <a:p>
            <a:r>
              <a:rPr lang="nl-NL" dirty="0"/>
              <a:t>TITEL</a:t>
            </a:r>
            <a:endParaRPr lang="nl-BE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4B8C580-D0DE-41E9-A63F-8BE4D63D64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1233" y="6515100"/>
            <a:ext cx="2844800" cy="10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nl-BE" sz="933" kern="1200" cap="all" spc="400" baseline="0" smtClean="0">
                <a:solidFill>
                  <a:srgbClr val="555655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73FD276-2858-4EF0-BA58-F533FB4E874B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9DC704D-60D7-4634-94FA-20C236CC51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829" y="-116909"/>
            <a:ext cx="1169096" cy="1169096"/>
          </a:xfrm>
          <a:prstGeom prst="rect">
            <a:avLst/>
          </a:prstGeom>
        </p:spPr>
      </p:pic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634D8447-5785-4FE7-9C1E-BBE6A0D2062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963" y="3525359"/>
            <a:ext cx="12182036" cy="746044"/>
          </a:xfrm>
        </p:spPr>
        <p:txBody>
          <a:bodyPr>
            <a:normAutofit/>
          </a:bodyPr>
          <a:lstStyle>
            <a:lvl1pPr algn="ctr">
              <a:defRPr sz="2000">
                <a:solidFill>
                  <a:srgbClr val="555655"/>
                </a:solidFill>
                <a:latin typeface="+mj-lt"/>
              </a:defRPr>
            </a:lvl1pPr>
            <a:lvl2pPr>
              <a:defRPr sz="2000">
                <a:solidFill>
                  <a:srgbClr val="555655"/>
                </a:solidFill>
                <a:latin typeface="+mj-lt"/>
              </a:defRPr>
            </a:lvl2pPr>
            <a:lvl3pPr>
              <a:defRPr sz="2000">
                <a:solidFill>
                  <a:srgbClr val="555655"/>
                </a:solidFill>
                <a:latin typeface="+mj-lt"/>
              </a:defRPr>
            </a:lvl3pPr>
            <a:lvl4pPr>
              <a:defRPr sz="2000">
                <a:solidFill>
                  <a:srgbClr val="555655"/>
                </a:solidFill>
                <a:latin typeface="+mj-lt"/>
              </a:defRPr>
            </a:lvl4pPr>
            <a:lvl5pPr>
              <a:defRPr sz="2000">
                <a:solidFill>
                  <a:srgbClr val="555655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774381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Slide Rood (achtergrond beel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7CF761EC-0F5B-406B-BB7C-06608874B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99" y="119883"/>
            <a:ext cx="10549467" cy="10667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>
              <a:defRPr sz="2400">
                <a:solidFill>
                  <a:srgbClr val="555655"/>
                </a:solidFill>
                <a:latin typeface="+mj-lt"/>
              </a:defRPr>
            </a:lvl1pPr>
          </a:lstStyle>
          <a:p>
            <a:r>
              <a:rPr lang="nl-NL" dirty="0"/>
              <a:t>HOOFDTITEL PROJECTNAAM - LOCATIE</a:t>
            </a:r>
            <a:endParaRPr lang="nl-BE" dirty="0"/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1A80E85C-B881-4FE4-874A-F1E3A271D8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7806" y="1723616"/>
            <a:ext cx="10549468" cy="4670425"/>
          </a:xfrm>
        </p:spPr>
        <p:txBody>
          <a:bodyPr>
            <a:normAutofit/>
          </a:bodyPr>
          <a:lstStyle>
            <a:lvl1pPr>
              <a:defRPr sz="2000">
                <a:solidFill>
                  <a:srgbClr val="555655"/>
                </a:solidFill>
                <a:latin typeface="+mj-lt"/>
              </a:defRPr>
            </a:lvl1pPr>
            <a:lvl2pPr>
              <a:defRPr sz="2000">
                <a:solidFill>
                  <a:srgbClr val="555655"/>
                </a:solidFill>
                <a:latin typeface="+mj-lt"/>
              </a:defRPr>
            </a:lvl2pPr>
            <a:lvl3pPr>
              <a:defRPr sz="2000">
                <a:solidFill>
                  <a:srgbClr val="555655"/>
                </a:solidFill>
                <a:latin typeface="+mj-lt"/>
              </a:defRPr>
            </a:lvl3pPr>
            <a:lvl4pPr>
              <a:defRPr sz="2000">
                <a:solidFill>
                  <a:srgbClr val="555655"/>
                </a:solidFill>
                <a:latin typeface="+mj-lt"/>
              </a:defRPr>
            </a:lvl4pPr>
            <a:lvl5pPr>
              <a:defRPr sz="2000">
                <a:solidFill>
                  <a:srgbClr val="555655"/>
                </a:solidFill>
                <a:latin typeface="+mj-lt"/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C7ACD33B-1F88-4D3E-855E-AB3D397A58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21233" y="6515100"/>
            <a:ext cx="2844800" cy="1016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lang="nl-BE" sz="933" kern="1200" cap="all" spc="400" baseline="0" smtClean="0">
                <a:solidFill>
                  <a:srgbClr val="555655"/>
                </a:solidFill>
                <a:latin typeface="+mj-lt"/>
                <a:ea typeface="+mn-ea"/>
                <a:cs typeface="+mn-cs"/>
              </a:defRPr>
            </a:lvl1pPr>
          </a:lstStyle>
          <a:p>
            <a:fld id="{C73FD276-2858-4EF0-BA58-F533FB4E874B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663E7F8-720C-4776-8C2A-394DFA4C3E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25829" y="-116909"/>
            <a:ext cx="1169096" cy="11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6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881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EC8456B5-45B7-4EEF-9847-B0AA02771792}"/>
              </a:ext>
            </a:extLst>
          </p:cNvPr>
          <p:cNvSpPr/>
          <p:nvPr userDrawn="1"/>
        </p:nvSpPr>
        <p:spPr>
          <a:xfrm>
            <a:off x="0" y="-58189"/>
            <a:ext cx="12252960" cy="6916189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39A3C3F-424B-2D47-9562-3B6FD031DCD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477" y="4343399"/>
            <a:ext cx="1751775" cy="217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6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ECD17401-80E5-4D8B-A5DA-4A82B1678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61642"/>
            <a:ext cx="8929968" cy="67863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dirty="0"/>
              <a:t>Klik om een titel toe te voegen</a:t>
            </a:r>
            <a:endParaRPr lang="nl-BE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A882A6-D55C-4637-9E0B-D8159E2A5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2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394346"/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10" name="Rechthoek: afgeronde hoeken 9">
            <a:extLst>
              <a:ext uri="{FF2B5EF4-FFF2-40B4-BE49-F238E27FC236}">
                <a16:creationId xmlns:a16="http://schemas.microsoft.com/office/drawing/2014/main" id="{A938FD6A-46AF-42A3-B5B2-70E67138684D}"/>
              </a:ext>
            </a:extLst>
          </p:cNvPr>
          <p:cNvSpPr/>
          <p:nvPr userDrawn="1"/>
        </p:nvSpPr>
        <p:spPr>
          <a:xfrm>
            <a:off x="10843579" y="5417245"/>
            <a:ext cx="1786571" cy="1783656"/>
          </a:xfrm>
          <a:prstGeom prst="roundRect">
            <a:avLst>
              <a:gd name="adj" fmla="val 20083"/>
            </a:avLst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8AD1793B-9C8D-4509-89AB-1C74A8DB4AD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427" y="5700718"/>
            <a:ext cx="802359" cy="98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4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6" r:id="rId3"/>
    <p:sldLayoutId id="2147483667" r:id="rId4"/>
    <p:sldLayoutId id="2147483697" r:id="rId5"/>
    <p:sldLayoutId id="2147483698" r:id="rId6"/>
  </p:sldLayoutIdLst>
  <p:txStyles>
    <p:titleStyle>
      <a:lvl1pPr algn="l" defTabSz="914424" rtl="0" eaLnBrk="1" latinLnBrk="0" hangingPunct="1">
        <a:lnSpc>
          <a:spcPct val="90000"/>
        </a:lnSpc>
        <a:spcBef>
          <a:spcPct val="0"/>
        </a:spcBef>
        <a:buNone/>
        <a:defRPr sz="4600" b="1" kern="1200">
          <a:solidFill>
            <a:srgbClr val="E30613"/>
          </a:solidFill>
          <a:latin typeface="+mn-lt"/>
          <a:ea typeface="+mj-ea"/>
          <a:cs typeface="+mj-cs"/>
        </a:defRPr>
      </a:lvl1pPr>
    </p:titleStyle>
    <p:bodyStyle>
      <a:lvl1pPr marL="228606" indent="-228606" algn="l" defTabSz="914424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sz="2800" b="1" kern="1200">
          <a:solidFill>
            <a:srgbClr val="394346"/>
          </a:solidFill>
          <a:latin typeface="+mn-lt"/>
          <a:ea typeface="+mn-ea"/>
          <a:cs typeface="+mn-cs"/>
        </a:defRPr>
      </a:lvl1pPr>
      <a:lvl2pPr marL="685818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401" kern="1200">
          <a:solidFill>
            <a:srgbClr val="394346"/>
          </a:solidFill>
          <a:latin typeface="+mn-lt"/>
          <a:ea typeface="+mn-ea"/>
          <a:cs typeface="+mn-cs"/>
        </a:defRPr>
      </a:lvl2pPr>
      <a:lvl3pPr marL="1143028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2000" kern="1200">
          <a:solidFill>
            <a:srgbClr val="394346"/>
          </a:solidFill>
          <a:latin typeface="+mn-lt"/>
          <a:ea typeface="+mn-ea"/>
          <a:cs typeface="+mn-cs"/>
        </a:defRPr>
      </a:lvl3pPr>
      <a:lvl4pPr marL="1600241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rgbClr val="394346"/>
          </a:solidFill>
          <a:latin typeface="+mn-lt"/>
          <a:ea typeface="+mn-ea"/>
          <a:cs typeface="+mn-cs"/>
        </a:defRPr>
      </a:lvl4pPr>
      <a:lvl5pPr marL="2057452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rgbClr val="394346"/>
          </a:solidFill>
          <a:latin typeface="+mn-lt"/>
          <a:ea typeface="+mn-ea"/>
          <a:cs typeface="+mn-cs"/>
        </a:defRPr>
      </a:lvl5pPr>
      <a:lvl6pPr marL="2514663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5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4" rtl="0" eaLnBrk="1" latinLnBrk="0" hangingPunct="1">
        <a:lnSpc>
          <a:spcPct val="90000"/>
        </a:lnSpc>
        <a:spcBef>
          <a:spcPts val="498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0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1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www.kortrijk.be/producten/scheiding-regen-en-afvalwater-afkoppelen" TargetMode="Externa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mailto:info@vdb-studiebureau.be" TargetMode="Externa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mailto:trui.dejonghe@kortrijk.be" TargetMode="External"/><Relationship Id="rId7" Type="http://schemas.openxmlformats.org/officeDocument/2006/relationships/image" Target="../media/image5.png"/><Relationship Id="rId2" Type="http://schemas.openxmlformats.org/officeDocument/2006/relationships/hyperlink" Target="mailto:laurence.singier@kortrijk.be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hyperlink" Target="mailto:mobiliteit@west-vlaanderen.be" TargetMode="External"/><Relationship Id="rId4" Type="http://schemas.openxmlformats.org/officeDocument/2006/relationships/hyperlink" Target="https://www.kortrijk.be/aalbeke/knokstraatbergstraa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Tijdelijke aanduiding voor afbeelding 14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B0E6425B-441C-BE68-BFC9-15D4B0B8A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E0140D5-E561-754A-B3A4-9FF824EF6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97" y="5428995"/>
            <a:ext cx="9097707" cy="1101818"/>
          </a:xfrm>
        </p:spPr>
        <p:txBody>
          <a:bodyPr/>
          <a:lstStyle/>
          <a:p>
            <a:r>
              <a:rPr lang="nl-BE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Bergstraat - Knokstraat</a:t>
            </a:r>
            <a:endParaRPr lang="nl-BE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hthoek: afgeronde hoeken 9">
            <a:extLst>
              <a:ext uri="{FF2B5EF4-FFF2-40B4-BE49-F238E27FC236}">
                <a16:creationId xmlns:a16="http://schemas.microsoft.com/office/drawing/2014/main" id="{C117546F-2D5C-D640-9072-1C75B0EEC7F3}"/>
              </a:ext>
            </a:extLst>
          </p:cNvPr>
          <p:cNvSpPr/>
          <p:nvPr/>
        </p:nvSpPr>
        <p:spPr>
          <a:xfrm>
            <a:off x="9690100" y="4013200"/>
            <a:ext cx="3568700" cy="4102100"/>
          </a:xfrm>
          <a:prstGeom prst="roundRect">
            <a:avLst>
              <a:gd name="adj" fmla="val 33389"/>
            </a:avLst>
          </a:prstGeom>
          <a:solidFill>
            <a:srgbClr val="E30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400F27-2D59-3B44-B908-D302240C1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477" y="4343399"/>
            <a:ext cx="1751775" cy="217119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DD255F7B-040F-D4E8-AECC-D3FD172230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946" y="164672"/>
            <a:ext cx="1410520" cy="635301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35FDCC68-3BA1-E58C-B1B9-C79C9A1A1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57" y="171684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279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7">
            <a:extLst>
              <a:ext uri="{FF2B5EF4-FFF2-40B4-BE49-F238E27FC236}">
                <a16:creationId xmlns:a16="http://schemas.microsoft.com/office/drawing/2014/main" id="{17F73A35-1A9C-2D3E-80F9-6E10BB029B5B}"/>
              </a:ext>
            </a:extLst>
          </p:cNvPr>
          <p:cNvSpPr txBox="1">
            <a:spLocks/>
          </p:cNvSpPr>
          <p:nvPr/>
        </p:nvSpPr>
        <p:spPr>
          <a:xfrm>
            <a:off x="4317356" y="2362201"/>
            <a:ext cx="10549467" cy="10667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1800" b="1" kern="1200">
                <a:solidFill>
                  <a:srgbClr val="55565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6600" dirty="0">
                <a:solidFill>
                  <a:schemeClr val="bg2">
                    <a:lumMod val="50000"/>
                  </a:schemeClr>
                </a:solidFill>
              </a:rPr>
              <a:t>WEGENIS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7EB8634-F880-42FB-8C86-9D3EA15E7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76945187-0F69-63B0-0C1A-CBE9621E43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6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sz="quarter" idx="10"/>
          </p:nvPr>
        </p:nvSpPr>
        <p:spPr>
          <a:xfrm>
            <a:off x="734921" y="1620453"/>
            <a:ext cx="4929671" cy="4670425"/>
          </a:xfrm>
        </p:spPr>
        <p:txBody>
          <a:bodyPr>
            <a:normAutofit/>
          </a:bodyPr>
          <a:lstStyle/>
          <a:p>
            <a:r>
              <a:rPr lang="nl-BE" sz="1867" b="0" dirty="0">
                <a:solidFill>
                  <a:schemeClr val="tx1"/>
                </a:solidFill>
              </a:rPr>
              <a:t>De randvoorwaarden van het ontwerp :</a:t>
            </a:r>
          </a:p>
          <a:p>
            <a:pPr marL="228594" indent="-228594">
              <a:buFont typeface="Wingdings" panose="05000000000000000000" pitchFamily="2" charset="2"/>
              <a:buChar char="ü"/>
            </a:pPr>
            <a:r>
              <a:rPr lang="nl-BE" sz="1867" b="0" dirty="0">
                <a:solidFill>
                  <a:schemeClr val="tx1"/>
                </a:solidFill>
              </a:rPr>
              <a:t>Fietsinfrastructuur met visie voor de toekomst </a:t>
            </a:r>
          </a:p>
          <a:p>
            <a:pPr marL="228594" indent="-228594">
              <a:buFont typeface="Wingdings" panose="05000000000000000000" pitchFamily="2" charset="2"/>
              <a:buChar char="ü"/>
            </a:pPr>
            <a:r>
              <a:rPr lang="nl-BE" sz="1867" b="0" dirty="0">
                <a:solidFill>
                  <a:schemeClr val="tx1"/>
                </a:solidFill>
              </a:rPr>
              <a:t>De veiligheid van de fietsers en voetgangers garanderen met behoud van doorgang kleitransporten</a:t>
            </a:r>
          </a:p>
          <a:p>
            <a:pPr marL="228594" indent="-228594">
              <a:buFont typeface="Wingdings" panose="05000000000000000000" pitchFamily="2" charset="2"/>
              <a:buChar char="ü"/>
            </a:pPr>
            <a:r>
              <a:rPr lang="nl-BE" sz="1867" b="0" dirty="0">
                <a:solidFill>
                  <a:schemeClr val="tx1"/>
                </a:solidFill>
              </a:rPr>
              <a:t>Bomen behouden in de Bergstraat</a:t>
            </a:r>
          </a:p>
          <a:p>
            <a:pPr marL="228594" indent="-228594">
              <a:buFont typeface="Wingdings" panose="05000000000000000000" pitchFamily="2" charset="2"/>
              <a:buChar char="ü"/>
            </a:pPr>
            <a:endParaRPr lang="nl-BE" sz="1867" b="0" dirty="0">
              <a:solidFill>
                <a:schemeClr val="tx1"/>
              </a:solidFill>
            </a:endParaRPr>
          </a:p>
        </p:txBody>
      </p:sp>
      <p:sp>
        <p:nvSpPr>
          <p:cNvPr id="2" name="Titel 7">
            <a:extLst>
              <a:ext uri="{FF2B5EF4-FFF2-40B4-BE49-F238E27FC236}">
                <a16:creationId xmlns:a16="http://schemas.microsoft.com/office/drawing/2014/main" id="{17F73A35-1A9C-2D3E-80F9-6E10BB029B5B}"/>
              </a:ext>
            </a:extLst>
          </p:cNvPr>
          <p:cNvSpPr txBox="1">
            <a:spLocks/>
          </p:cNvSpPr>
          <p:nvPr/>
        </p:nvSpPr>
        <p:spPr>
          <a:xfrm>
            <a:off x="272299" y="323083"/>
            <a:ext cx="10549467" cy="10667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1800" b="1" kern="1200">
                <a:solidFill>
                  <a:srgbClr val="55565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267" dirty="0">
                <a:solidFill>
                  <a:schemeClr val="bg2">
                    <a:lumMod val="50000"/>
                  </a:schemeClr>
                </a:solidFill>
              </a:rPr>
              <a:t>WEGENIS Bergstraat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E159252-6502-273B-432A-48E59A49D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6238" y="1571213"/>
            <a:ext cx="5433193" cy="365056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328B4FC-8556-CAD4-5D6B-048A7B27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643E399E-EDE9-85A8-25FF-A02A6B5EE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94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62530A-0319-47B6-BE74-43BD5C71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9" y="-413517"/>
            <a:ext cx="10549467" cy="1066799"/>
          </a:xfrm>
        </p:spPr>
        <p:txBody>
          <a:bodyPr/>
          <a:lstStyle/>
          <a:p>
            <a:r>
              <a:rPr lang="nl-BE" dirty="0"/>
              <a:t>Zone tussen Vondelstraat en toegang parkings bedrijf </a:t>
            </a:r>
            <a:r>
              <a:rPr lang="nl-B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Vandecasteele</a:t>
            </a:r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693785-5E1F-D10F-0624-5829E1071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2409" y="1590977"/>
            <a:ext cx="3076730" cy="231481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06E3D3A-3D95-95D2-6C10-5B8142884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421" y="1590976"/>
            <a:ext cx="6763481" cy="5055803"/>
          </a:xfrm>
          <a:prstGeom prst="rect">
            <a:avLst/>
          </a:prstGeom>
        </p:spPr>
      </p:pic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41E93AE2-53F2-3DBA-4BE4-C007F40FAD71}"/>
              </a:ext>
            </a:extLst>
          </p:cNvPr>
          <p:cNvCxnSpPr>
            <a:cxnSpLocks/>
          </p:cNvCxnSpPr>
          <p:nvPr/>
        </p:nvCxnSpPr>
        <p:spPr>
          <a:xfrm>
            <a:off x="1622474" y="2719753"/>
            <a:ext cx="5561428" cy="269161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vak 12">
            <a:extLst>
              <a:ext uri="{FF2B5EF4-FFF2-40B4-BE49-F238E27FC236}">
                <a16:creationId xmlns:a16="http://schemas.microsoft.com/office/drawing/2014/main" id="{3B393200-CD46-9EDC-2352-54FE438B39E7}"/>
              </a:ext>
            </a:extLst>
          </p:cNvPr>
          <p:cNvSpPr txBox="1"/>
          <p:nvPr/>
        </p:nvSpPr>
        <p:spPr>
          <a:xfrm>
            <a:off x="7587894" y="3905788"/>
            <a:ext cx="4089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NL" sz="1600" dirty="0">
                <a:latin typeface="ArialMT"/>
              </a:rPr>
              <a:t>doortrekken van de fietssuggestiestroken tot voorbij het </a:t>
            </a:r>
            <a:r>
              <a:rPr lang="nl-BE" sz="1600" dirty="0">
                <a:latin typeface="ArialMT"/>
              </a:rPr>
              <a:t>kruispunt met de Knokstraat.</a:t>
            </a:r>
            <a:endParaRPr lang="nl-BE" sz="1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080C182-035D-D915-7AAC-4C5C4AAE9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8BC35214-EDBD-B842-841C-14473D3FA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887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62530A-0319-47B6-BE74-43BD5C71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9" y="-413517"/>
            <a:ext cx="10549467" cy="1066799"/>
          </a:xfrm>
        </p:spPr>
        <p:txBody>
          <a:bodyPr/>
          <a:lstStyle/>
          <a:p>
            <a:r>
              <a:rPr lang="nl-BE" dirty="0"/>
              <a:t>Zone tussen Vondelstraat en toegang parkings bedrijf </a:t>
            </a:r>
            <a:r>
              <a:rPr lang="nl-BE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Vandecasteele</a:t>
            </a:r>
            <a:endParaRPr lang="nl-BE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9BBD2E01-DC35-71D7-BB76-0AF0FCA72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677"/>
            <a:ext cx="11469859" cy="582959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DDBF36F0-C09F-AA37-ED84-D9DDAF7D2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46"/>
          <a:stretch/>
        </p:blipFill>
        <p:spPr>
          <a:xfrm>
            <a:off x="5503803" y="1022253"/>
            <a:ext cx="6472492" cy="215026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AC66F70-37C9-F2D2-D51A-E9A4FA683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829" y="6104078"/>
            <a:ext cx="1410520" cy="635301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3FEB5056-A509-3AFD-65F9-5D40E7FD6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440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302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15074F3-5CD1-0D8F-5123-AE90A3765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53" y="1254113"/>
            <a:ext cx="7159236" cy="458392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B62530A-0319-47B6-BE74-43BD5C71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9" y="-413517"/>
            <a:ext cx="10549467" cy="1066799"/>
          </a:xfrm>
        </p:spPr>
        <p:txBody>
          <a:bodyPr/>
          <a:lstStyle/>
          <a:p>
            <a:r>
              <a:rPr lang="nl-BE" dirty="0"/>
              <a:t>Zone Open ruimte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B393200-CD46-9EDC-2352-54FE438B39E7}"/>
              </a:ext>
            </a:extLst>
          </p:cNvPr>
          <p:cNvSpPr txBox="1"/>
          <p:nvPr/>
        </p:nvSpPr>
        <p:spPr>
          <a:xfrm>
            <a:off x="6808288" y="6069538"/>
            <a:ext cx="4089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Fietspaden, deels achter de bomen</a:t>
            </a:r>
            <a:endParaRPr lang="nl-BE" sz="1600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6D73525-6E83-4962-6C33-DF081D499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987" y="1269352"/>
            <a:ext cx="4217524" cy="2292525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6B9DBDDA-C6F7-B5DD-F27B-FAFE613C58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425" t="54427" r="2288"/>
          <a:stretch/>
        </p:blipFill>
        <p:spPr>
          <a:xfrm>
            <a:off x="8853268" y="3653896"/>
            <a:ext cx="2804160" cy="1934753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5D9383DB-C289-FFF1-EF06-3E9716D18941}"/>
              </a:ext>
            </a:extLst>
          </p:cNvPr>
          <p:cNvSpPr txBox="1"/>
          <p:nvPr/>
        </p:nvSpPr>
        <p:spPr>
          <a:xfrm>
            <a:off x="10075938" y="3674576"/>
            <a:ext cx="4089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Nieuwe gracht</a:t>
            </a:r>
            <a:endParaRPr lang="nl-BE" sz="1600" dirty="0"/>
          </a:p>
        </p:txBody>
      </p:sp>
      <p:cxnSp>
        <p:nvCxnSpPr>
          <p:cNvPr id="17" name="Rechte verbindingslijn met pijl 16">
            <a:extLst>
              <a:ext uri="{FF2B5EF4-FFF2-40B4-BE49-F238E27FC236}">
                <a16:creationId xmlns:a16="http://schemas.microsoft.com/office/drawing/2014/main" id="{7B9B601C-4FB8-7F37-68E7-2F3D108D2851}"/>
              </a:ext>
            </a:extLst>
          </p:cNvPr>
          <p:cNvCxnSpPr/>
          <p:nvPr/>
        </p:nvCxnSpPr>
        <p:spPr>
          <a:xfrm flipV="1">
            <a:off x="10309421" y="2610051"/>
            <a:ext cx="690235" cy="2205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42662EE0-F6E1-4B21-A4C4-2E6E5AD1D2A6}"/>
              </a:ext>
            </a:extLst>
          </p:cNvPr>
          <p:cNvCxnSpPr/>
          <p:nvPr/>
        </p:nvCxnSpPr>
        <p:spPr>
          <a:xfrm>
            <a:off x="10255349" y="2121600"/>
            <a:ext cx="1619852" cy="6336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A28CE20C-EF44-99BA-A373-626EC7142286}"/>
              </a:ext>
            </a:extLst>
          </p:cNvPr>
          <p:cNvCxnSpPr>
            <a:cxnSpLocks/>
          </p:cNvCxnSpPr>
          <p:nvPr/>
        </p:nvCxnSpPr>
        <p:spPr>
          <a:xfrm>
            <a:off x="2417647" y="2606654"/>
            <a:ext cx="2829869" cy="125258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25840325-90B8-5BB2-98B0-F6CF96BC6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6376" y="153162"/>
            <a:ext cx="1410520" cy="635301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2D735A9E-0D13-CD3E-43D5-F58A82810A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5987" y="160174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2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A27ACBDE-73C5-D0C3-E723-FE2AE7CAC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9471"/>
            <a:ext cx="12192000" cy="5406887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B62530A-0319-47B6-BE74-43BD5C71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9" y="-413517"/>
            <a:ext cx="10549467" cy="1066799"/>
          </a:xfrm>
        </p:spPr>
        <p:txBody>
          <a:bodyPr/>
          <a:lstStyle/>
          <a:p>
            <a:r>
              <a:rPr lang="nl-BE" dirty="0"/>
              <a:t>Zone Open ruimte 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B393200-CD46-9EDC-2352-54FE438B39E7}"/>
              </a:ext>
            </a:extLst>
          </p:cNvPr>
          <p:cNvSpPr txBox="1"/>
          <p:nvPr/>
        </p:nvSpPr>
        <p:spPr>
          <a:xfrm>
            <a:off x="340574" y="828166"/>
            <a:ext cx="4089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Fietspaden, deels achter de bomen</a:t>
            </a:r>
            <a:endParaRPr lang="nl-BE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77CC06E-FF99-8E0C-FEF5-226E1FE3A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856" y="-1100"/>
            <a:ext cx="6876144" cy="352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70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B62530A-0319-47B6-BE74-43BD5C71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99" y="-413517"/>
            <a:ext cx="10549467" cy="1066799"/>
          </a:xfrm>
        </p:spPr>
        <p:txBody>
          <a:bodyPr/>
          <a:lstStyle/>
          <a:p>
            <a:r>
              <a:rPr lang="nl-BE" dirty="0"/>
              <a:t>Zone tot voorbij kruispunt </a:t>
            </a:r>
            <a:r>
              <a:rPr lang="nl-BE" dirty="0" err="1"/>
              <a:t>Wolverijdreef</a:t>
            </a:r>
            <a:endParaRPr lang="nl-BE" dirty="0"/>
          </a:p>
        </p:txBody>
      </p:sp>
      <p:cxnSp>
        <p:nvCxnSpPr>
          <p:cNvPr id="20" name="Rechte verbindingslijn met pijl 19">
            <a:extLst>
              <a:ext uri="{FF2B5EF4-FFF2-40B4-BE49-F238E27FC236}">
                <a16:creationId xmlns:a16="http://schemas.microsoft.com/office/drawing/2014/main" id="{A28CE20C-EF44-99BA-A373-626EC7142286}"/>
              </a:ext>
            </a:extLst>
          </p:cNvPr>
          <p:cNvCxnSpPr>
            <a:cxnSpLocks/>
          </p:cNvCxnSpPr>
          <p:nvPr/>
        </p:nvCxnSpPr>
        <p:spPr>
          <a:xfrm>
            <a:off x="2417647" y="2606654"/>
            <a:ext cx="2829869" cy="1252588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fbeelding 5">
            <a:extLst>
              <a:ext uri="{FF2B5EF4-FFF2-40B4-BE49-F238E27FC236}">
                <a16:creationId xmlns:a16="http://schemas.microsoft.com/office/drawing/2014/main" id="{6BDF44EA-C729-3F2B-F66B-03EE9BFC5C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704" y="1271106"/>
            <a:ext cx="5243129" cy="267109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316ADB3-A0C5-57EC-1BA5-138821D5C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53" y="1271106"/>
            <a:ext cx="5501199" cy="3716640"/>
          </a:xfrm>
          <a:prstGeom prst="rect">
            <a:avLst/>
          </a:prstGeom>
        </p:spPr>
      </p:pic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AB7EB02-EDF7-BD4B-AF7C-595F4A35F801}"/>
              </a:ext>
            </a:extLst>
          </p:cNvPr>
          <p:cNvCxnSpPr>
            <a:cxnSpLocks/>
          </p:cNvCxnSpPr>
          <p:nvPr/>
        </p:nvCxnSpPr>
        <p:spPr>
          <a:xfrm>
            <a:off x="772357" y="2263806"/>
            <a:ext cx="3747275" cy="1670589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ED047988-F0CF-5CC7-5F65-FED579CD8063}"/>
              </a:ext>
            </a:extLst>
          </p:cNvPr>
          <p:cNvCxnSpPr>
            <a:cxnSpLocks/>
          </p:cNvCxnSpPr>
          <p:nvPr/>
        </p:nvCxnSpPr>
        <p:spPr>
          <a:xfrm flipV="1">
            <a:off x="7904117" y="3429000"/>
            <a:ext cx="0" cy="10919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C976BF31-13F4-7602-82D8-33FD7E5718A4}"/>
              </a:ext>
            </a:extLst>
          </p:cNvPr>
          <p:cNvSpPr txBox="1"/>
          <p:nvPr/>
        </p:nvSpPr>
        <p:spPr>
          <a:xfrm>
            <a:off x="7015502" y="4553371"/>
            <a:ext cx="1777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</a:t>
            </a:r>
            <a:endParaRPr lang="nl-BE" sz="1600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6437FA7-451A-F79A-4FAF-5AE672D4B9B1}"/>
              </a:ext>
            </a:extLst>
          </p:cNvPr>
          <p:cNvSpPr txBox="1"/>
          <p:nvPr/>
        </p:nvSpPr>
        <p:spPr>
          <a:xfrm>
            <a:off x="9243268" y="4430260"/>
            <a:ext cx="4089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Fietspaden, langs de rijweg</a:t>
            </a:r>
          </a:p>
          <a:p>
            <a:pPr algn="l"/>
            <a:r>
              <a:rPr lang="nl-BE" sz="1600" dirty="0">
                <a:latin typeface="ArialMT"/>
              </a:rPr>
              <a:t>Voetpad aan de zuidzijde</a:t>
            </a:r>
            <a:endParaRPr lang="nl-BE" sz="1600" dirty="0"/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EE88138E-3B15-B9CF-9E50-01D0D5A019D8}"/>
              </a:ext>
            </a:extLst>
          </p:cNvPr>
          <p:cNvCxnSpPr>
            <a:cxnSpLocks/>
          </p:cNvCxnSpPr>
          <p:nvPr/>
        </p:nvCxnSpPr>
        <p:spPr>
          <a:xfrm flipV="1">
            <a:off x="10522415" y="3062796"/>
            <a:ext cx="0" cy="13413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vak 26">
            <a:extLst>
              <a:ext uri="{FF2B5EF4-FFF2-40B4-BE49-F238E27FC236}">
                <a16:creationId xmlns:a16="http://schemas.microsoft.com/office/drawing/2014/main" id="{5129BEB0-322A-6033-1E06-447AEFE89FEE}"/>
              </a:ext>
            </a:extLst>
          </p:cNvPr>
          <p:cNvSpPr txBox="1"/>
          <p:nvPr/>
        </p:nvSpPr>
        <p:spPr>
          <a:xfrm>
            <a:off x="7392610" y="791390"/>
            <a:ext cx="4089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Bomen behouden</a:t>
            </a:r>
            <a:endParaRPr lang="nl-BE" sz="16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83F324-1412-A65D-B7C9-69012A446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FF1E0E67-1F77-E54D-D79F-2451995E54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092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62583C2-0A66-FCAC-FC58-BFF787108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976"/>
            <a:ext cx="11747223" cy="5489175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B62530A-0319-47B6-BE74-43BD5C71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65" y="-378370"/>
            <a:ext cx="10549467" cy="1066799"/>
          </a:xfrm>
        </p:spPr>
        <p:txBody>
          <a:bodyPr/>
          <a:lstStyle/>
          <a:p>
            <a:r>
              <a:rPr lang="nl-BE" dirty="0"/>
              <a:t>Zone tot voorbij kruispunt </a:t>
            </a:r>
            <a:r>
              <a:rPr lang="nl-BE" dirty="0" err="1"/>
              <a:t>Wolverijdreef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B393200-CD46-9EDC-2352-54FE438B39E7}"/>
              </a:ext>
            </a:extLst>
          </p:cNvPr>
          <p:cNvSpPr txBox="1"/>
          <p:nvPr/>
        </p:nvSpPr>
        <p:spPr>
          <a:xfrm>
            <a:off x="444777" y="890791"/>
            <a:ext cx="4089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Fietspaden, langs de rijweg</a:t>
            </a:r>
          </a:p>
          <a:p>
            <a:pPr algn="l"/>
            <a:r>
              <a:rPr lang="nl-BE" sz="1600" dirty="0">
                <a:latin typeface="ArialMT"/>
              </a:rPr>
              <a:t>Voetpad aan de zuidzijde</a:t>
            </a:r>
            <a:endParaRPr lang="nl-BE" sz="16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88BA20C-7ECF-CAFB-C899-EBB106C4D75C}"/>
              </a:ext>
            </a:extLst>
          </p:cNvPr>
          <p:cNvSpPr txBox="1"/>
          <p:nvPr/>
        </p:nvSpPr>
        <p:spPr>
          <a:xfrm>
            <a:off x="1932446" y="5642478"/>
            <a:ext cx="4089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Fietspaden, langs de rijweg</a:t>
            </a:r>
          </a:p>
          <a:p>
            <a:pPr algn="l"/>
            <a:r>
              <a:rPr lang="nl-BE" sz="1600" dirty="0">
                <a:latin typeface="ArialMT"/>
              </a:rPr>
              <a:t>Voetpad aan de zuidzijde</a:t>
            </a:r>
            <a:endParaRPr lang="nl-BE" sz="1600" dirty="0"/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AD40EFAC-6B19-6FB2-FC76-422298FDF515}"/>
              </a:ext>
            </a:extLst>
          </p:cNvPr>
          <p:cNvCxnSpPr>
            <a:cxnSpLocks/>
          </p:cNvCxnSpPr>
          <p:nvPr/>
        </p:nvCxnSpPr>
        <p:spPr>
          <a:xfrm flipV="1">
            <a:off x="3297857" y="4139426"/>
            <a:ext cx="0" cy="1466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B0C8A367-02F6-9B6A-CE57-2C8F0A9A3A65}"/>
              </a:ext>
            </a:extLst>
          </p:cNvPr>
          <p:cNvCxnSpPr>
            <a:cxnSpLocks/>
          </p:cNvCxnSpPr>
          <p:nvPr/>
        </p:nvCxnSpPr>
        <p:spPr>
          <a:xfrm>
            <a:off x="6221791" y="2204385"/>
            <a:ext cx="0" cy="13969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9922AF78-ECCD-6DB2-816F-C643CFBDD08F}"/>
              </a:ext>
            </a:extLst>
          </p:cNvPr>
          <p:cNvSpPr txBox="1"/>
          <p:nvPr/>
        </p:nvSpPr>
        <p:spPr>
          <a:xfrm>
            <a:off x="4976752" y="1993228"/>
            <a:ext cx="1777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</a:t>
            </a:r>
            <a:endParaRPr lang="nl-BE" sz="16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6454D78-542E-0691-0F51-6A447440E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7653" y="227272"/>
            <a:ext cx="1410520" cy="635301"/>
          </a:xfrm>
          <a:prstGeom prst="rect">
            <a:avLst/>
          </a:prstGeom>
        </p:spPr>
      </p:pic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EE16C568-47DA-793E-1A51-89CF345A7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264" y="234284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16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935CA28-7E33-A773-1FB6-C1EE92738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255" y="1350497"/>
            <a:ext cx="5368677" cy="4335193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B62530A-0319-47B6-BE74-43BD5C71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08" y="-276018"/>
            <a:ext cx="10549467" cy="1066799"/>
          </a:xfrm>
        </p:spPr>
        <p:txBody>
          <a:bodyPr/>
          <a:lstStyle/>
          <a:p>
            <a:r>
              <a:rPr lang="nl-BE" dirty="0"/>
              <a:t>Zone tot voorbij kruispunt </a:t>
            </a:r>
            <a:r>
              <a:rPr lang="nl-BE" dirty="0" err="1"/>
              <a:t>Wolverijdreef</a:t>
            </a:r>
            <a:endParaRPr lang="nl-BE" dirty="0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AB7EB02-EDF7-BD4B-AF7C-595F4A35F801}"/>
              </a:ext>
            </a:extLst>
          </p:cNvPr>
          <p:cNvCxnSpPr>
            <a:cxnSpLocks/>
          </p:cNvCxnSpPr>
          <p:nvPr/>
        </p:nvCxnSpPr>
        <p:spPr>
          <a:xfrm>
            <a:off x="2607213" y="3123028"/>
            <a:ext cx="2736620" cy="1207920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met pijl 17">
            <a:extLst>
              <a:ext uri="{FF2B5EF4-FFF2-40B4-BE49-F238E27FC236}">
                <a16:creationId xmlns:a16="http://schemas.microsoft.com/office/drawing/2014/main" id="{ED047988-F0CF-5CC7-5F65-FED579CD8063}"/>
              </a:ext>
            </a:extLst>
          </p:cNvPr>
          <p:cNvCxnSpPr/>
          <p:nvPr/>
        </p:nvCxnSpPr>
        <p:spPr>
          <a:xfrm flipH="1" flipV="1">
            <a:off x="7266819" y="3429000"/>
            <a:ext cx="251581" cy="11575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kstvak 20">
            <a:extLst>
              <a:ext uri="{FF2B5EF4-FFF2-40B4-BE49-F238E27FC236}">
                <a16:creationId xmlns:a16="http://schemas.microsoft.com/office/drawing/2014/main" id="{C976BF31-13F4-7602-82D8-33FD7E5718A4}"/>
              </a:ext>
            </a:extLst>
          </p:cNvPr>
          <p:cNvSpPr txBox="1"/>
          <p:nvPr/>
        </p:nvSpPr>
        <p:spPr>
          <a:xfrm>
            <a:off x="6273362" y="4375358"/>
            <a:ext cx="1777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</a:t>
            </a:r>
            <a:endParaRPr lang="nl-BE" sz="1600" dirty="0"/>
          </a:p>
        </p:txBody>
      </p:sp>
      <p:sp>
        <p:nvSpPr>
          <p:cNvPr id="22" name="Tekstvak 21">
            <a:extLst>
              <a:ext uri="{FF2B5EF4-FFF2-40B4-BE49-F238E27FC236}">
                <a16:creationId xmlns:a16="http://schemas.microsoft.com/office/drawing/2014/main" id="{96437FA7-451A-F79A-4FAF-5AE672D4B9B1}"/>
              </a:ext>
            </a:extLst>
          </p:cNvPr>
          <p:cNvSpPr txBox="1"/>
          <p:nvPr/>
        </p:nvSpPr>
        <p:spPr>
          <a:xfrm>
            <a:off x="6096000" y="5071812"/>
            <a:ext cx="4308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Fietspaden, langs beide zijden van de rijweg + verharde zijstrook </a:t>
            </a:r>
            <a:endParaRPr lang="nl-BE" sz="1600" dirty="0"/>
          </a:p>
        </p:txBody>
      </p:sp>
      <p:cxnSp>
        <p:nvCxnSpPr>
          <p:cNvPr id="23" name="Rechte verbindingslijn met pijl 22">
            <a:extLst>
              <a:ext uri="{FF2B5EF4-FFF2-40B4-BE49-F238E27FC236}">
                <a16:creationId xmlns:a16="http://schemas.microsoft.com/office/drawing/2014/main" id="{EE88138E-3B15-B9CF-9E50-01D0D5A019D8}"/>
              </a:ext>
            </a:extLst>
          </p:cNvPr>
          <p:cNvCxnSpPr>
            <a:cxnSpLocks/>
          </p:cNvCxnSpPr>
          <p:nvPr/>
        </p:nvCxnSpPr>
        <p:spPr>
          <a:xfrm flipV="1">
            <a:off x="10744356" y="2863956"/>
            <a:ext cx="0" cy="1466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47DD3E8D-667A-F18C-927B-0C67F304A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70" y="1380697"/>
            <a:ext cx="5124524" cy="350988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702C561-BB8C-736F-6D50-11C312B4C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6663" y="185759"/>
            <a:ext cx="1410520" cy="635301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20C277A2-92BA-8601-2C0A-F434D765E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74" y="192771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47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FC13AD0-5B38-53AC-C638-1FBFCC256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40" y="608330"/>
            <a:ext cx="9022861" cy="650296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9B62530A-0319-47B6-BE74-43BD5C71C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65" y="-378370"/>
            <a:ext cx="10549467" cy="1066799"/>
          </a:xfrm>
        </p:spPr>
        <p:txBody>
          <a:bodyPr/>
          <a:lstStyle/>
          <a:p>
            <a:r>
              <a:rPr lang="nl-BE" dirty="0"/>
              <a:t>Zone voorbij kruispunt </a:t>
            </a:r>
            <a:r>
              <a:rPr lang="nl-BE" dirty="0" err="1"/>
              <a:t>Wolverijdreef</a:t>
            </a:r>
            <a:endParaRPr lang="nl-BE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B393200-CD46-9EDC-2352-54FE438B39E7}"/>
              </a:ext>
            </a:extLst>
          </p:cNvPr>
          <p:cNvSpPr txBox="1"/>
          <p:nvPr/>
        </p:nvSpPr>
        <p:spPr>
          <a:xfrm>
            <a:off x="530441" y="689546"/>
            <a:ext cx="4089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Fietspaden, langs de rijweg</a:t>
            </a:r>
          </a:p>
          <a:p>
            <a:pPr algn="l"/>
            <a:r>
              <a:rPr lang="nl-BE" sz="1600" dirty="0">
                <a:latin typeface="ArialMT"/>
              </a:rPr>
              <a:t>En zijstroken tot de rooilijn van +/- 80cm </a:t>
            </a:r>
            <a:endParaRPr lang="nl-BE" sz="1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888400C-64A2-5449-A8BF-67D01F9E3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319" y="175491"/>
            <a:ext cx="6090066" cy="243641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BB278A1-9207-546E-4592-10B1485A67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512" y="5932019"/>
            <a:ext cx="1410520" cy="635301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A0DFBD8E-147B-3A3E-9F3F-C5D3F6A98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123" y="5939031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3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Programma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Verwelkoming</a:t>
            </a:r>
          </a:p>
          <a:p>
            <a:r>
              <a:rPr lang="nl-BE" dirty="0"/>
              <a:t>Projectgebied</a:t>
            </a:r>
          </a:p>
          <a:p>
            <a:r>
              <a:rPr lang="nl-BE" dirty="0"/>
              <a:t>Aanleiding werken</a:t>
            </a:r>
          </a:p>
          <a:p>
            <a:r>
              <a:rPr lang="nl-BE" dirty="0"/>
              <a:t>Plannen (toelichting door studiebureau Cnockaert)</a:t>
            </a:r>
          </a:p>
          <a:p>
            <a:pPr lvl="1"/>
            <a:r>
              <a:rPr lang="nl-BE" dirty="0"/>
              <a:t>Wegeniswerken</a:t>
            </a:r>
          </a:p>
          <a:p>
            <a:pPr lvl="1"/>
            <a:r>
              <a:rPr lang="nl-BE" dirty="0"/>
              <a:t>Rioleringswerken</a:t>
            </a:r>
          </a:p>
          <a:p>
            <a:r>
              <a:rPr lang="nl-BE" dirty="0"/>
              <a:t>Afkoppeling op privaat domein</a:t>
            </a:r>
          </a:p>
          <a:p>
            <a:r>
              <a:rPr lang="nl-BE" dirty="0"/>
              <a:t>Timing</a:t>
            </a:r>
          </a:p>
          <a:p>
            <a:r>
              <a:rPr lang="nl-BE" dirty="0"/>
              <a:t>Tijd voor vragen</a:t>
            </a:r>
          </a:p>
          <a:p>
            <a:pPr lvl="1"/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3931092-1117-84FD-883B-F86DC545B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2BE5B192-5709-D054-B8CB-6EF246233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76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/>
          </p:cNvSpPr>
          <p:nvPr>
            <p:ph sz="quarter" idx="10"/>
          </p:nvPr>
        </p:nvSpPr>
        <p:spPr>
          <a:xfrm>
            <a:off x="419960" y="1774277"/>
            <a:ext cx="5463568" cy="4670425"/>
          </a:xfrm>
        </p:spPr>
        <p:txBody>
          <a:bodyPr>
            <a:normAutofit/>
          </a:bodyPr>
          <a:lstStyle/>
          <a:p>
            <a:r>
              <a:rPr lang="nl-BE" sz="1867" b="0" dirty="0">
                <a:solidFill>
                  <a:schemeClr val="tx1"/>
                </a:solidFill>
              </a:rPr>
              <a:t>De randvoorwaarden van het ontwerp :</a:t>
            </a:r>
          </a:p>
          <a:p>
            <a:pPr marL="228594" indent="-228594">
              <a:buFont typeface="Wingdings" panose="05000000000000000000" pitchFamily="2" charset="2"/>
              <a:buChar char="ü"/>
            </a:pPr>
            <a:r>
              <a:rPr lang="nl-BE" sz="1867" dirty="0">
                <a:solidFill>
                  <a:schemeClr val="tx1"/>
                </a:solidFill>
              </a:rPr>
              <a:t>VOORSTEL</a:t>
            </a:r>
            <a:r>
              <a:rPr lang="nl-BE" sz="1867" b="0" dirty="0">
                <a:solidFill>
                  <a:schemeClr val="tx1"/>
                </a:solidFill>
              </a:rPr>
              <a:t> éénrichtingsverkeer te behouden (Bergstraat </a:t>
            </a:r>
            <a:r>
              <a:rPr lang="nl-BE" sz="1867" b="0" dirty="0">
                <a:solidFill>
                  <a:schemeClr val="tx1"/>
                </a:solidFill>
                <a:sym typeface="Wingdings 3" panose="05040102010807070707" pitchFamily="18" charset="2"/>
              </a:rPr>
              <a:t> </a:t>
            </a:r>
            <a:r>
              <a:rPr lang="nl-BE" sz="1867" b="0" dirty="0" err="1">
                <a:solidFill>
                  <a:schemeClr val="tx1"/>
                </a:solidFill>
                <a:sym typeface="Wingdings 3" panose="05040102010807070707" pitchFamily="18" charset="2"/>
              </a:rPr>
              <a:t>Moeskroensesteenweg</a:t>
            </a:r>
            <a:r>
              <a:rPr lang="nl-BE" sz="1867" b="0" dirty="0">
                <a:solidFill>
                  <a:schemeClr val="tx1"/>
                </a:solidFill>
                <a:sym typeface="Wingdings 3" panose="05040102010807070707" pitchFamily="18" charset="2"/>
              </a:rPr>
              <a:t>)</a:t>
            </a:r>
            <a:endParaRPr lang="nl-BE" sz="1867" b="0" dirty="0">
              <a:solidFill>
                <a:schemeClr val="tx1"/>
              </a:solidFill>
            </a:endParaRPr>
          </a:p>
          <a:p>
            <a:pPr marL="228594" indent="-228594">
              <a:buFont typeface="Wingdings" panose="05000000000000000000" pitchFamily="2" charset="2"/>
              <a:buChar char="ü"/>
            </a:pPr>
            <a:r>
              <a:rPr lang="nl-BE" sz="1867" b="0" dirty="0">
                <a:solidFill>
                  <a:schemeClr val="tx1"/>
                </a:solidFill>
              </a:rPr>
              <a:t>Bredere voetpaden</a:t>
            </a:r>
          </a:p>
          <a:p>
            <a:pPr marL="228594" indent="-228594">
              <a:buFont typeface="Wingdings" panose="05000000000000000000" pitchFamily="2" charset="2"/>
              <a:buChar char="ü"/>
            </a:pPr>
            <a:r>
              <a:rPr lang="nl-BE" sz="1867" b="0" dirty="0">
                <a:solidFill>
                  <a:schemeClr val="tx1"/>
                </a:solidFill>
              </a:rPr>
              <a:t>Leefbaarheid versterken door groen</a:t>
            </a:r>
          </a:p>
        </p:txBody>
      </p:sp>
      <p:sp>
        <p:nvSpPr>
          <p:cNvPr id="2" name="Titel 7">
            <a:extLst>
              <a:ext uri="{FF2B5EF4-FFF2-40B4-BE49-F238E27FC236}">
                <a16:creationId xmlns:a16="http://schemas.microsoft.com/office/drawing/2014/main" id="{17F73A35-1A9C-2D3E-80F9-6E10BB029B5B}"/>
              </a:ext>
            </a:extLst>
          </p:cNvPr>
          <p:cNvSpPr txBox="1">
            <a:spLocks/>
          </p:cNvSpPr>
          <p:nvPr/>
        </p:nvSpPr>
        <p:spPr>
          <a:xfrm>
            <a:off x="272299" y="323083"/>
            <a:ext cx="10549467" cy="10667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1800" b="1" kern="1200">
                <a:solidFill>
                  <a:srgbClr val="55565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267" dirty="0">
                <a:solidFill>
                  <a:schemeClr val="bg2">
                    <a:lumMod val="50000"/>
                  </a:schemeClr>
                </a:solidFill>
              </a:rPr>
              <a:t>WEGENIS Knokstraat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2DAF8C2-BF7D-4C04-0804-BBC1D0366F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93" t="8270"/>
          <a:stretch/>
        </p:blipFill>
        <p:spPr>
          <a:xfrm>
            <a:off x="5221636" y="1389882"/>
            <a:ext cx="5888512" cy="39116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49AD585-DC35-1191-5DBC-FCA8F7A39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703E7C19-41AF-1F9C-C588-BDC961214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868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vak 26">
            <a:extLst>
              <a:ext uri="{FF2B5EF4-FFF2-40B4-BE49-F238E27FC236}">
                <a16:creationId xmlns:a16="http://schemas.microsoft.com/office/drawing/2014/main" id="{5129BEB0-322A-6033-1E06-447AEFE89FEE}"/>
              </a:ext>
            </a:extLst>
          </p:cNvPr>
          <p:cNvSpPr txBox="1"/>
          <p:nvPr/>
        </p:nvSpPr>
        <p:spPr>
          <a:xfrm>
            <a:off x="1456291" y="5287621"/>
            <a:ext cx="4597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Voetpad verbreden en groenzone/ontharden</a:t>
            </a:r>
            <a:endParaRPr lang="nl-BE" sz="16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9B1C355-346A-BBE0-A8AB-C76FD996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-251108"/>
            <a:ext cx="10549467" cy="1066799"/>
          </a:xfrm>
        </p:spPr>
        <p:txBody>
          <a:bodyPr/>
          <a:lstStyle/>
          <a:p>
            <a:r>
              <a:rPr lang="nl-BE" dirty="0"/>
              <a:t>Deel </a:t>
            </a:r>
            <a:r>
              <a:rPr lang="nl-BE" dirty="0" err="1"/>
              <a:t>thv</a:t>
            </a:r>
            <a:r>
              <a:rPr lang="nl-BE" dirty="0"/>
              <a:t> het bedrijf Vandecasteele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C2D09F5-4473-5BE8-ACBF-3653C8175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426" y="1041249"/>
            <a:ext cx="5883575" cy="375920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9F71AC0-3FBD-099E-FD73-6FC436F7F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639" y="1889910"/>
            <a:ext cx="5714935" cy="2910539"/>
          </a:xfrm>
          <a:prstGeom prst="rect">
            <a:avLst/>
          </a:prstGeom>
        </p:spPr>
      </p:pic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38721971-322B-FDAA-6530-A4D997752171}"/>
              </a:ext>
            </a:extLst>
          </p:cNvPr>
          <p:cNvCxnSpPr/>
          <p:nvPr/>
        </p:nvCxnSpPr>
        <p:spPr>
          <a:xfrm flipV="1">
            <a:off x="4815840" y="3759200"/>
            <a:ext cx="0" cy="1442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97BC3F78-896F-7CE1-A97E-FCCF7B573E4A}"/>
              </a:ext>
            </a:extLst>
          </p:cNvPr>
          <p:cNvSpPr txBox="1"/>
          <p:nvPr/>
        </p:nvSpPr>
        <p:spPr>
          <a:xfrm>
            <a:off x="6205506" y="4862198"/>
            <a:ext cx="4597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referentiebeeld</a:t>
            </a:r>
            <a:endParaRPr lang="nl-BE" sz="1600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8DF0281-7066-B53D-E43C-70E843C96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BD20B968-DAA8-5808-48E0-EE596477D8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744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8738061-4976-160E-0437-8D2F50EC7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27" y="0"/>
            <a:ext cx="8911092" cy="6584251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5129BEB0-322A-6033-1E06-447AEFE89FEE}"/>
              </a:ext>
            </a:extLst>
          </p:cNvPr>
          <p:cNvSpPr txBox="1"/>
          <p:nvPr/>
        </p:nvSpPr>
        <p:spPr>
          <a:xfrm>
            <a:off x="1772360" y="1433729"/>
            <a:ext cx="4597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Voetpad verbreden en groenzone/ontharden</a:t>
            </a:r>
            <a:endParaRPr lang="nl-BE" sz="16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9B1C355-346A-BBE0-A8AB-C76FD996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-251108"/>
            <a:ext cx="10549467" cy="1066799"/>
          </a:xfrm>
        </p:spPr>
        <p:txBody>
          <a:bodyPr/>
          <a:lstStyle/>
          <a:p>
            <a:r>
              <a:rPr lang="nl-BE" dirty="0"/>
              <a:t>Deel </a:t>
            </a:r>
            <a:r>
              <a:rPr lang="nl-BE" dirty="0" err="1"/>
              <a:t>thv</a:t>
            </a:r>
            <a:r>
              <a:rPr lang="nl-BE" dirty="0"/>
              <a:t> het bedrijf Vandecasteele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38721971-322B-FDAA-6530-A4D997752171}"/>
              </a:ext>
            </a:extLst>
          </p:cNvPr>
          <p:cNvCxnSpPr>
            <a:cxnSpLocks/>
          </p:cNvCxnSpPr>
          <p:nvPr/>
        </p:nvCxnSpPr>
        <p:spPr>
          <a:xfrm>
            <a:off x="4815840" y="1803061"/>
            <a:ext cx="0" cy="195614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vak 15">
            <a:extLst>
              <a:ext uri="{FF2B5EF4-FFF2-40B4-BE49-F238E27FC236}">
                <a16:creationId xmlns:a16="http://schemas.microsoft.com/office/drawing/2014/main" id="{97BC3F78-896F-7CE1-A97E-FCCF7B573E4A}"/>
              </a:ext>
            </a:extLst>
          </p:cNvPr>
          <p:cNvSpPr txBox="1"/>
          <p:nvPr/>
        </p:nvSpPr>
        <p:spPr>
          <a:xfrm>
            <a:off x="7594040" y="4832588"/>
            <a:ext cx="4597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 err="1">
                <a:latin typeface="ArialMT"/>
              </a:rPr>
              <a:t>referentiebeeeld</a:t>
            </a:r>
            <a:endParaRPr lang="nl-BE" sz="16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AE9CADC-C90D-58D7-029A-E56743B701A6}"/>
              </a:ext>
            </a:extLst>
          </p:cNvPr>
          <p:cNvSpPr txBox="1"/>
          <p:nvPr/>
        </p:nvSpPr>
        <p:spPr>
          <a:xfrm>
            <a:off x="9825493" y="1670980"/>
            <a:ext cx="3616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Zebrapaden Bergstraat</a:t>
            </a:r>
            <a:endParaRPr lang="nl-BE" sz="1600" dirty="0"/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94CBD4EC-3EB7-2125-00BD-E4A63172A85C}"/>
              </a:ext>
            </a:extLst>
          </p:cNvPr>
          <p:cNvCxnSpPr/>
          <p:nvPr/>
        </p:nvCxnSpPr>
        <p:spPr>
          <a:xfrm flipH="1">
            <a:off x="9743440" y="2113280"/>
            <a:ext cx="1060027" cy="5384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C772CE6B-FED4-AAF7-4439-1DAE66A71ACE}"/>
              </a:ext>
            </a:extLst>
          </p:cNvPr>
          <p:cNvCxnSpPr/>
          <p:nvPr/>
        </p:nvCxnSpPr>
        <p:spPr>
          <a:xfrm flipH="1">
            <a:off x="9743440" y="2184400"/>
            <a:ext cx="1060027" cy="18796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kstvak 1">
            <a:extLst>
              <a:ext uri="{FF2B5EF4-FFF2-40B4-BE49-F238E27FC236}">
                <a16:creationId xmlns:a16="http://schemas.microsoft.com/office/drawing/2014/main" id="{C73FC5FD-1598-787B-1236-B3F9B3F50E54}"/>
              </a:ext>
            </a:extLst>
          </p:cNvPr>
          <p:cNvSpPr txBox="1"/>
          <p:nvPr/>
        </p:nvSpPr>
        <p:spPr>
          <a:xfrm>
            <a:off x="359499" y="5971697"/>
            <a:ext cx="3616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Accent materialen aan bedrijf: uitgewassen beton okerkleurig</a:t>
            </a:r>
            <a:endParaRPr lang="nl-BE" sz="1600" dirty="0"/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E99DB6FF-CD42-FDAA-23AC-A15CCE90F7E2}"/>
              </a:ext>
            </a:extLst>
          </p:cNvPr>
          <p:cNvCxnSpPr>
            <a:cxnSpLocks/>
          </p:cNvCxnSpPr>
          <p:nvPr/>
        </p:nvCxnSpPr>
        <p:spPr>
          <a:xfrm flipV="1">
            <a:off x="1584961" y="3924416"/>
            <a:ext cx="909711" cy="1499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>
            <a:extLst>
              <a:ext uri="{FF2B5EF4-FFF2-40B4-BE49-F238E27FC236}">
                <a16:creationId xmlns:a16="http://schemas.microsoft.com/office/drawing/2014/main" id="{8BD9006A-B7D7-26DF-6CAC-234A8426C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3237" y="203605"/>
            <a:ext cx="1410520" cy="635301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7EADF13F-E073-D654-AD63-8E5CBDC92F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848" y="210617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8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kstvak 26">
            <a:extLst>
              <a:ext uri="{FF2B5EF4-FFF2-40B4-BE49-F238E27FC236}">
                <a16:creationId xmlns:a16="http://schemas.microsoft.com/office/drawing/2014/main" id="{5129BEB0-322A-6033-1E06-447AEFE89FEE}"/>
              </a:ext>
            </a:extLst>
          </p:cNvPr>
          <p:cNvSpPr txBox="1"/>
          <p:nvPr/>
        </p:nvSpPr>
        <p:spPr>
          <a:xfrm>
            <a:off x="614120" y="5960066"/>
            <a:ext cx="2779321" cy="33855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Parkeerstrook en bomen</a:t>
            </a:r>
            <a:endParaRPr lang="nl-BE" sz="160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09B1C355-346A-BBE0-A8AB-C76FD996F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-251108"/>
            <a:ext cx="10549467" cy="1066799"/>
          </a:xfrm>
        </p:spPr>
        <p:txBody>
          <a:bodyPr/>
          <a:lstStyle/>
          <a:p>
            <a:r>
              <a:rPr lang="nl-BE" dirty="0"/>
              <a:t>Deel </a:t>
            </a:r>
            <a:r>
              <a:rPr lang="nl-BE" dirty="0" err="1"/>
              <a:t>thv</a:t>
            </a:r>
            <a:r>
              <a:rPr lang="nl-BE" dirty="0"/>
              <a:t> vanaf bedrijf Vandecasteele tot </a:t>
            </a:r>
            <a:r>
              <a:rPr lang="nl-BE" dirty="0" err="1"/>
              <a:t>Moeskroensesteenweg</a:t>
            </a:r>
            <a:endParaRPr lang="nl-BE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66B71A0-1F79-02C4-62BE-28E786F12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1585859"/>
            <a:ext cx="5701556" cy="3154388"/>
          </a:xfrm>
          <a:prstGeom prst="rect">
            <a:avLst/>
          </a:prstGeom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EE2C20E-7A00-27F1-2150-7C1D4A9DA98B}"/>
              </a:ext>
            </a:extLst>
          </p:cNvPr>
          <p:cNvCxnSpPr>
            <a:cxnSpLocks/>
          </p:cNvCxnSpPr>
          <p:nvPr/>
        </p:nvCxnSpPr>
        <p:spPr>
          <a:xfrm flipH="1" flipV="1">
            <a:off x="1988234" y="4308448"/>
            <a:ext cx="653367" cy="1584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955E887-3D88-43AF-18F5-2B6A49DD2701}"/>
              </a:ext>
            </a:extLst>
          </p:cNvPr>
          <p:cNvCxnSpPr>
            <a:cxnSpLocks/>
          </p:cNvCxnSpPr>
          <p:nvPr/>
        </p:nvCxnSpPr>
        <p:spPr>
          <a:xfrm flipH="1">
            <a:off x="1528544" y="2844800"/>
            <a:ext cx="1300114" cy="2114051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E011609-6D44-4B19-27EF-776F20D24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1508923"/>
            <a:ext cx="5565639" cy="3429000"/>
          </a:xfrm>
          <a:prstGeom prst="rect">
            <a:avLst/>
          </a:prstGeom>
        </p:spPr>
      </p:pic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9257419E-5FD4-CC59-A6FD-1F6FE108DF3B}"/>
              </a:ext>
            </a:extLst>
          </p:cNvPr>
          <p:cNvCxnSpPr>
            <a:cxnSpLocks/>
          </p:cNvCxnSpPr>
          <p:nvPr/>
        </p:nvCxnSpPr>
        <p:spPr>
          <a:xfrm>
            <a:off x="9141535" y="2954255"/>
            <a:ext cx="2124461" cy="168656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0AAE8E19-992D-FE63-6E6F-24BC6C6E657D}"/>
              </a:ext>
            </a:extLst>
          </p:cNvPr>
          <p:cNvCxnSpPr/>
          <p:nvPr/>
        </p:nvCxnSpPr>
        <p:spPr>
          <a:xfrm flipV="1">
            <a:off x="9687049" y="3688080"/>
            <a:ext cx="264160" cy="15849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vak 19">
            <a:extLst>
              <a:ext uri="{FF2B5EF4-FFF2-40B4-BE49-F238E27FC236}">
                <a16:creationId xmlns:a16="http://schemas.microsoft.com/office/drawing/2014/main" id="{47ABEFFE-D69E-3225-49BD-97F53E055AFB}"/>
              </a:ext>
            </a:extLst>
          </p:cNvPr>
          <p:cNvSpPr txBox="1"/>
          <p:nvPr/>
        </p:nvSpPr>
        <p:spPr>
          <a:xfrm>
            <a:off x="7594040" y="5354822"/>
            <a:ext cx="2779321" cy="33855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Parkeerstrook en bomen</a:t>
            </a:r>
            <a:endParaRPr lang="nl-BE" sz="1600" dirty="0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9BC911D3-6175-B43D-1780-78EE16330054}"/>
              </a:ext>
            </a:extLst>
          </p:cNvPr>
          <p:cNvSpPr txBox="1"/>
          <p:nvPr/>
        </p:nvSpPr>
        <p:spPr>
          <a:xfrm>
            <a:off x="299330" y="966209"/>
            <a:ext cx="7400388" cy="338554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Algemeen: afwisselende parkeerstroken en beplante boomvakken</a:t>
            </a:r>
            <a:endParaRPr lang="nl-BE" sz="16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7890BBD-9B83-5467-54DC-677AABEF8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A1AA14FE-A37F-77F6-16EE-4422AF637C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1297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C68B25B8-F76B-8436-631B-F81B2EE69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295"/>
            <a:ext cx="11249891" cy="5350457"/>
          </a:xfrm>
          <a:prstGeom prst="rect">
            <a:avLst/>
          </a:prstGeom>
        </p:spPr>
      </p:pic>
      <p:sp>
        <p:nvSpPr>
          <p:cNvPr id="27" name="Tekstvak 26">
            <a:extLst>
              <a:ext uri="{FF2B5EF4-FFF2-40B4-BE49-F238E27FC236}">
                <a16:creationId xmlns:a16="http://schemas.microsoft.com/office/drawing/2014/main" id="{5129BEB0-322A-6033-1E06-447AEFE89FEE}"/>
              </a:ext>
            </a:extLst>
          </p:cNvPr>
          <p:cNvSpPr txBox="1"/>
          <p:nvPr/>
        </p:nvSpPr>
        <p:spPr>
          <a:xfrm>
            <a:off x="1772360" y="1433728"/>
            <a:ext cx="4597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Afwisselende parkeerstrook</a:t>
            </a:r>
            <a:endParaRPr lang="nl-BE" sz="1600" dirty="0"/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38721971-322B-FDAA-6530-A4D997752171}"/>
              </a:ext>
            </a:extLst>
          </p:cNvPr>
          <p:cNvCxnSpPr>
            <a:cxnSpLocks/>
          </p:cNvCxnSpPr>
          <p:nvPr/>
        </p:nvCxnSpPr>
        <p:spPr>
          <a:xfrm>
            <a:off x="4429760" y="1930400"/>
            <a:ext cx="467360" cy="13817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3">
            <a:extLst>
              <a:ext uri="{FF2B5EF4-FFF2-40B4-BE49-F238E27FC236}">
                <a16:creationId xmlns:a16="http://schemas.microsoft.com/office/drawing/2014/main" id="{46D34A45-A14C-0C7C-4E42-3840C00637D0}"/>
              </a:ext>
            </a:extLst>
          </p:cNvPr>
          <p:cNvSpPr txBox="1">
            <a:spLocks/>
          </p:cNvSpPr>
          <p:nvPr/>
        </p:nvSpPr>
        <p:spPr>
          <a:xfrm>
            <a:off x="254000" y="-251108"/>
            <a:ext cx="10549467" cy="106679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1800" b="1" kern="1200">
                <a:solidFill>
                  <a:srgbClr val="55565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2400"/>
              <a:t>Deel thv vanaf bedrijf Vandecasteele tot Moeskroensesteenweg</a:t>
            </a:r>
            <a:endParaRPr lang="nl-BE" sz="2400" dirty="0"/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72ADB625-E7B7-3CCD-1369-9DC76CB19FB3}"/>
              </a:ext>
            </a:extLst>
          </p:cNvPr>
          <p:cNvCxnSpPr>
            <a:cxnSpLocks/>
          </p:cNvCxnSpPr>
          <p:nvPr/>
        </p:nvCxnSpPr>
        <p:spPr>
          <a:xfrm>
            <a:off x="4663440" y="1803061"/>
            <a:ext cx="3383280" cy="197646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4" descr="Aster ageratoides">
            <a:extLst>
              <a:ext uri="{FF2B5EF4-FFF2-40B4-BE49-F238E27FC236}">
                <a16:creationId xmlns:a16="http://schemas.microsoft.com/office/drawing/2014/main" id="{54DC3278-4818-B595-EDCF-03F9180FC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2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237" y="5135966"/>
            <a:ext cx="2036693" cy="1350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46DE75F8-FC68-AB2E-6F02-7C463BC91CC8}"/>
              </a:ext>
            </a:extLst>
          </p:cNvPr>
          <p:cNvCxnSpPr>
            <a:cxnSpLocks/>
          </p:cNvCxnSpPr>
          <p:nvPr/>
        </p:nvCxnSpPr>
        <p:spPr>
          <a:xfrm flipV="1">
            <a:off x="8249921" y="3779521"/>
            <a:ext cx="461719" cy="11754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316920D4-9345-F113-ED8E-43A68F996DFA}"/>
              </a:ext>
            </a:extLst>
          </p:cNvPr>
          <p:cNvSpPr txBox="1"/>
          <p:nvPr/>
        </p:nvSpPr>
        <p:spPr>
          <a:xfrm>
            <a:off x="5793930" y="6142122"/>
            <a:ext cx="459796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nl-BE" sz="1600" dirty="0">
                <a:latin typeface="ArialMT"/>
              </a:rPr>
              <a:t>Beplante boomvakken</a:t>
            </a:r>
            <a:endParaRPr lang="nl-BE" sz="16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8FC8E38-038E-CEAE-B2E2-225F7F3815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701" y="1136981"/>
            <a:ext cx="1410520" cy="635301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7A662805-B2E8-062A-3EF5-9641C0A1A3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312" y="1143993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88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837516" y="2895601"/>
            <a:ext cx="4516969" cy="1066799"/>
          </a:xfrm>
        </p:spPr>
        <p:txBody>
          <a:bodyPr>
            <a:normAutofit fontScale="90000"/>
          </a:bodyPr>
          <a:lstStyle/>
          <a:p>
            <a:r>
              <a:rPr lang="nl-BE" sz="7200" dirty="0">
                <a:solidFill>
                  <a:schemeClr val="bg2">
                    <a:lumMod val="50000"/>
                  </a:schemeClr>
                </a:solidFill>
              </a:rPr>
              <a:t>Riolering</a:t>
            </a:r>
            <a:br>
              <a:rPr lang="nl-BE" sz="7200" dirty="0">
                <a:solidFill>
                  <a:schemeClr val="bg2">
                    <a:lumMod val="50000"/>
                  </a:schemeClr>
                </a:solidFill>
              </a:rPr>
            </a:br>
            <a:endParaRPr lang="nl-BE" sz="7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Partners – TransfAIR">
            <a:extLst>
              <a:ext uri="{FF2B5EF4-FFF2-40B4-BE49-F238E27FC236}">
                <a16:creationId xmlns:a16="http://schemas.microsoft.com/office/drawing/2014/main" id="{116202E9-760B-B65E-5CD7-ED572AEFD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867" y="5983549"/>
            <a:ext cx="2541168" cy="6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4789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4267" dirty="0">
                <a:solidFill>
                  <a:schemeClr val="bg2">
                    <a:lumMod val="50000"/>
                  </a:schemeClr>
                </a:solidFill>
              </a:rPr>
              <a:t>Riolering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5D9CEF6-C253-E0B2-EFC7-EF3DF6EE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865" y="24617"/>
            <a:ext cx="9523420" cy="6858000"/>
          </a:xfrm>
          <a:prstGeom prst="rect">
            <a:avLst/>
          </a:prstGeom>
        </p:spPr>
      </p:pic>
      <p:sp>
        <p:nvSpPr>
          <p:cNvPr id="5" name="Vrije vorm: vorm 4">
            <a:extLst>
              <a:ext uri="{FF2B5EF4-FFF2-40B4-BE49-F238E27FC236}">
                <a16:creationId xmlns:a16="http://schemas.microsoft.com/office/drawing/2014/main" id="{0EE07434-6CAF-FF2D-C45B-387322078D4B}"/>
              </a:ext>
            </a:extLst>
          </p:cNvPr>
          <p:cNvSpPr/>
          <p:nvPr/>
        </p:nvSpPr>
        <p:spPr>
          <a:xfrm>
            <a:off x="4153096" y="653282"/>
            <a:ext cx="5092501" cy="4557933"/>
          </a:xfrm>
          <a:custGeom>
            <a:avLst/>
            <a:gdLst>
              <a:gd name="connsiteX0" fmla="*/ 639683 w 3179079"/>
              <a:gd name="connsiteY0" fmla="*/ 5835 h 2616919"/>
              <a:gd name="connsiteX1" fmla="*/ 442736 w 3179079"/>
              <a:gd name="connsiteY1" fmla="*/ 111342 h 2616919"/>
              <a:gd name="connsiteX2" fmla="*/ 541209 w 3179079"/>
              <a:gd name="connsiteY2" fmla="*/ 547441 h 2616919"/>
              <a:gd name="connsiteX3" fmla="*/ 513074 w 3179079"/>
              <a:gd name="connsiteY3" fmla="*/ 1138284 h 2616919"/>
              <a:gd name="connsiteX4" fmla="*/ 224686 w 3179079"/>
              <a:gd name="connsiteY4" fmla="*/ 1187521 h 2616919"/>
              <a:gd name="connsiteX5" fmla="*/ 41806 w 3179079"/>
              <a:gd name="connsiteY5" fmla="*/ 1489976 h 2616919"/>
              <a:gd name="connsiteX6" fmla="*/ 1054680 w 3179079"/>
              <a:gd name="connsiteY6" fmla="*/ 1890906 h 2616919"/>
              <a:gd name="connsiteX7" fmla="*/ 2651363 w 3179079"/>
              <a:gd name="connsiteY7" fmla="*/ 2601324 h 2616919"/>
              <a:gd name="connsiteX8" fmla="*/ 3080428 w 3179079"/>
              <a:gd name="connsiteY8" fmla="*/ 2298869 h 2616919"/>
              <a:gd name="connsiteX9" fmla="*/ 970274 w 3179079"/>
              <a:gd name="connsiteY9" fmla="*/ 1363367 h 2616919"/>
              <a:gd name="connsiteX10" fmla="*/ 1082816 w 3179079"/>
              <a:gd name="connsiteY10" fmla="*/ 237952 h 2616919"/>
              <a:gd name="connsiteX11" fmla="*/ 639683 w 3179079"/>
              <a:gd name="connsiteY11" fmla="*/ 5835 h 26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79079" h="2616919">
                <a:moveTo>
                  <a:pt x="639683" y="5835"/>
                </a:moveTo>
                <a:cubicBezTo>
                  <a:pt x="533003" y="-15267"/>
                  <a:pt x="459148" y="21074"/>
                  <a:pt x="442736" y="111342"/>
                </a:cubicBezTo>
                <a:cubicBezTo>
                  <a:pt x="426324" y="201610"/>
                  <a:pt x="529486" y="376284"/>
                  <a:pt x="541209" y="547441"/>
                </a:cubicBezTo>
                <a:cubicBezTo>
                  <a:pt x="552932" y="718598"/>
                  <a:pt x="565828" y="1031604"/>
                  <a:pt x="513074" y="1138284"/>
                </a:cubicBezTo>
                <a:cubicBezTo>
                  <a:pt x="460320" y="1244964"/>
                  <a:pt x="303231" y="1128906"/>
                  <a:pt x="224686" y="1187521"/>
                </a:cubicBezTo>
                <a:cubicBezTo>
                  <a:pt x="146141" y="1246136"/>
                  <a:pt x="-96526" y="1372745"/>
                  <a:pt x="41806" y="1489976"/>
                </a:cubicBezTo>
                <a:cubicBezTo>
                  <a:pt x="180138" y="1607207"/>
                  <a:pt x="619754" y="1705681"/>
                  <a:pt x="1054680" y="1890906"/>
                </a:cubicBezTo>
                <a:cubicBezTo>
                  <a:pt x="1489606" y="2076131"/>
                  <a:pt x="2313738" y="2533330"/>
                  <a:pt x="2651363" y="2601324"/>
                </a:cubicBezTo>
                <a:cubicBezTo>
                  <a:pt x="2988988" y="2669318"/>
                  <a:pt x="3360609" y="2505195"/>
                  <a:pt x="3080428" y="2298869"/>
                </a:cubicBezTo>
                <a:cubicBezTo>
                  <a:pt x="2800247" y="2092543"/>
                  <a:pt x="1303209" y="1706853"/>
                  <a:pt x="970274" y="1363367"/>
                </a:cubicBezTo>
                <a:cubicBezTo>
                  <a:pt x="637339" y="1019881"/>
                  <a:pt x="1144948" y="463035"/>
                  <a:pt x="1082816" y="237952"/>
                </a:cubicBezTo>
                <a:cubicBezTo>
                  <a:pt x="1020684" y="12869"/>
                  <a:pt x="746363" y="26937"/>
                  <a:pt x="639683" y="5835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/>
          </a:p>
        </p:txBody>
      </p: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5DE0148F-E10B-CF68-FCB0-92A475D19933}"/>
              </a:ext>
            </a:extLst>
          </p:cNvPr>
          <p:cNvCxnSpPr>
            <a:cxnSpLocks/>
          </p:cNvCxnSpPr>
          <p:nvPr/>
        </p:nvCxnSpPr>
        <p:spPr>
          <a:xfrm flipH="1">
            <a:off x="6578990" y="3324132"/>
            <a:ext cx="797169" cy="41851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>
            <a:extLst>
              <a:ext uri="{FF2B5EF4-FFF2-40B4-BE49-F238E27FC236}">
                <a16:creationId xmlns:a16="http://schemas.microsoft.com/office/drawing/2014/main" id="{0260D5B8-FD9F-9DDA-A11A-3DAAD5E0D1D0}"/>
              </a:ext>
            </a:extLst>
          </p:cNvPr>
          <p:cNvSpPr txBox="1"/>
          <p:nvPr/>
        </p:nvSpPr>
        <p:spPr>
          <a:xfrm>
            <a:off x="3413763" y="135736"/>
            <a:ext cx="4761711" cy="42056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BE" sz="2133" dirty="0">
                <a:solidFill>
                  <a:srgbClr val="FF0000"/>
                </a:solidFill>
              </a:rPr>
              <a:t>Aansluiten op de </a:t>
            </a:r>
            <a:r>
              <a:rPr lang="nl-BE" sz="2133" dirty="0" err="1">
                <a:solidFill>
                  <a:srgbClr val="FF0000"/>
                </a:solidFill>
              </a:rPr>
              <a:t>Moeskroensesteenweg</a:t>
            </a:r>
            <a:r>
              <a:rPr lang="nl-BE" sz="2133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4CB72FEB-B12A-65ED-B805-116D6875C47D}"/>
              </a:ext>
            </a:extLst>
          </p:cNvPr>
          <p:cNvSpPr txBox="1"/>
          <p:nvPr/>
        </p:nvSpPr>
        <p:spPr>
          <a:xfrm>
            <a:off x="549045" y="2542396"/>
            <a:ext cx="3519064" cy="7487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BE" sz="2133" dirty="0">
                <a:solidFill>
                  <a:srgbClr val="FF0000"/>
                </a:solidFill>
              </a:rPr>
              <a:t>Aansluiten op de riolering vanaf de Vondelstraat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07703A18-9EFF-40D6-79A6-9BC8A3E29454}"/>
              </a:ext>
            </a:extLst>
          </p:cNvPr>
          <p:cNvSpPr txBox="1"/>
          <p:nvPr/>
        </p:nvSpPr>
        <p:spPr>
          <a:xfrm>
            <a:off x="7105751" y="2624471"/>
            <a:ext cx="2521239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rgbClr val="00B050"/>
                </a:solidFill>
              </a:rPr>
              <a:t>Verlaten van bestaande afvoer onder bedrijf VDK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18F9B6C1-41A7-5CCF-D39D-E6A0963633C3}"/>
              </a:ext>
            </a:extLst>
          </p:cNvPr>
          <p:cNvSpPr txBox="1"/>
          <p:nvPr/>
        </p:nvSpPr>
        <p:spPr>
          <a:xfrm>
            <a:off x="5200362" y="4860476"/>
            <a:ext cx="2521239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nl-BE" sz="1600" dirty="0">
                <a:solidFill>
                  <a:schemeClr val="accent1"/>
                </a:solidFill>
              </a:rPr>
              <a:t>Nieuwe </a:t>
            </a:r>
            <a:r>
              <a:rPr lang="nl-BE" sz="1600" dirty="0" err="1">
                <a:solidFill>
                  <a:schemeClr val="accent1"/>
                </a:solidFill>
              </a:rPr>
              <a:t>langsgracht</a:t>
            </a:r>
            <a:endParaRPr lang="nl-BE" sz="1600" dirty="0">
              <a:solidFill>
                <a:schemeClr val="accent1"/>
              </a:solidFill>
            </a:endParaRPr>
          </a:p>
        </p:txBody>
      </p:sp>
      <p:cxnSp>
        <p:nvCxnSpPr>
          <p:cNvPr id="15" name="Rechte verbindingslijn met pijl 14">
            <a:extLst>
              <a:ext uri="{FF2B5EF4-FFF2-40B4-BE49-F238E27FC236}">
                <a16:creationId xmlns:a16="http://schemas.microsoft.com/office/drawing/2014/main" id="{E1690D48-B6BE-8A46-17FA-0227D68BE607}"/>
              </a:ext>
            </a:extLst>
          </p:cNvPr>
          <p:cNvCxnSpPr>
            <a:cxnSpLocks/>
          </p:cNvCxnSpPr>
          <p:nvPr/>
        </p:nvCxnSpPr>
        <p:spPr>
          <a:xfrm flipV="1">
            <a:off x="6180404" y="3987319"/>
            <a:ext cx="94896" cy="63326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Rechte verbindingslijn met pijl 1">
            <a:extLst>
              <a:ext uri="{FF2B5EF4-FFF2-40B4-BE49-F238E27FC236}">
                <a16:creationId xmlns:a16="http://schemas.microsoft.com/office/drawing/2014/main" id="{E6E86F64-2555-9641-C150-5FE0CEA6A8BC}"/>
              </a:ext>
            </a:extLst>
          </p:cNvPr>
          <p:cNvCxnSpPr>
            <a:cxnSpLocks/>
          </p:cNvCxnSpPr>
          <p:nvPr/>
        </p:nvCxnSpPr>
        <p:spPr>
          <a:xfrm flipH="1">
            <a:off x="7912293" y="3324131"/>
            <a:ext cx="312125" cy="106038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780E1D6F-A511-8789-D572-CB25310A86FC}"/>
              </a:ext>
            </a:extLst>
          </p:cNvPr>
          <p:cNvCxnSpPr>
            <a:cxnSpLocks/>
          </p:cNvCxnSpPr>
          <p:nvPr/>
        </p:nvCxnSpPr>
        <p:spPr>
          <a:xfrm flipH="1" flipV="1">
            <a:off x="4178135" y="2817880"/>
            <a:ext cx="757894" cy="381068"/>
          </a:xfrm>
          <a:prstGeom prst="straightConnector1">
            <a:avLst/>
          </a:prstGeom>
          <a:ln w="57150"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AF40858C-5927-51FF-51F2-470350EF995A}"/>
              </a:ext>
            </a:extLst>
          </p:cNvPr>
          <p:cNvCxnSpPr>
            <a:cxnSpLocks/>
          </p:cNvCxnSpPr>
          <p:nvPr/>
        </p:nvCxnSpPr>
        <p:spPr>
          <a:xfrm flipH="1" flipV="1">
            <a:off x="5119066" y="900880"/>
            <a:ext cx="162592" cy="745905"/>
          </a:xfrm>
          <a:prstGeom prst="straightConnector1">
            <a:avLst/>
          </a:prstGeom>
          <a:ln w="57150">
            <a:solidFill>
              <a:srgbClr val="E3061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6776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CB7189-7DFA-46C7-AA9D-B36E829926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1309" y="1723616"/>
            <a:ext cx="4663671" cy="4670425"/>
          </a:xfrm>
          <a:noFill/>
        </p:spPr>
        <p:txBody>
          <a:bodyPr>
            <a:normAutofit/>
          </a:bodyPr>
          <a:lstStyle/>
          <a:p>
            <a:pPr marL="380982" indent="-380982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Rioleringswerken</a:t>
            </a:r>
          </a:p>
          <a:p>
            <a:pPr lvl="1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Nieuwe </a:t>
            </a:r>
            <a:r>
              <a:rPr lang="nl-B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huisaansluitputjes</a:t>
            </a:r>
            <a:endParaRPr lang="nl-BE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D715CF-0323-42F5-94CD-24DB9967F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3FD276-2858-4EF0-BA58-F533FB4E874B}" type="slidenum">
              <a:rPr lang="nl-BE" smtClean="0"/>
              <a:pPr/>
              <a:t>27</a:t>
            </a:fld>
            <a:endParaRPr lang="nl-BE" dirty="0"/>
          </a:p>
        </p:txBody>
      </p:sp>
      <p:pic>
        <p:nvPicPr>
          <p:cNvPr id="1026" name="Picture 2" descr="Afbeeldingsresultaat voor huisaansluitputjes">
            <a:extLst>
              <a:ext uri="{FF2B5EF4-FFF2-40B4-BE49-F238E27FC236}">
                <a16:creationId xmlns:a16="http://schemas.microsoft.com/office/drawing/2014/main" id="{1B1C821D-1751-4343-AAE2-9F4CD7638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2" y="3442429"/>
            <a:ext cx="4663668" cy="248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riool afkoppeling">
            <a:extLst>
              <a:ext uri="{FF2B5EF4-FFF2-40B4-BE49-F238E27FC236}">
                <a16:creationId xmlns:a16="http://schemas.microsoft.com/office/drawing/2014/main" id="{307DDF60-F2F4-41A5-B178-BECEB35E7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976" y="1776106"/>
            <a:ext cx="7377024" cy="414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Partners – TransfAIR">
            <a:extLst>
              <a:ext uri="{FF2B5EF4-FFF2-40B4-BE49-F238E27FC236}">
                <a16:creationId xmlns:a16="http://schemas.microsoft.com/office/drawing/2014/main" id="{2DFAD901-D7A4-8BFC-C0E3-EBFCFA25D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867" y="5983549"/>
            <a:ext cx="2541168" cy="6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122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CB7189-7DFA-46C7-AA9D-B36E829926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1039" y="484429"/>
            <a:ext cx="8068056" cy="4670425"/>
          </a:xfrm>
          <a:noFill/>
        </p:spPr>
        <p:txBody>
          <a:bodyPr>
            <a:normAutofit/>
          </a:bodyPr>
          <a:lstStyle/>
          <a:p>
            <a:pPr marL="380982" indent="-380982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Rioleringswerken</a:t>
            </a:r>
          </a:p>
          <a:p>
            <a:pPr lvl="1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Knokstraat: Tussen </a:t>
            </a:r>
            <a:r>
              <a:rPr lang="nl-BE" sz="2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Moeskroensesteenweg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en Bergstraat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D715CF-0323-42F5-94CD-24DB9967F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3FD276-2858-4EF0-BA58-F533FB4E874B}" type="slidenum">
              <a:rPr lang="nl-BE" smtClean="0"/>
              <a:pPr/>
              <a:t>28</a:t>
            </a:fld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41892DC3-9523-4215-D7C7-6BEEBFB35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330" y="1506252"/>
            <a:ext cx="9424705" cy="4066693"/>
          </a:xfrm>
          <a:prstGeom prst="rect">
            <a:avLst/>
          </a:prstGeom>
        </p:spPr>
      </p:pic>
      <p:pic>
        <p:nvPicPr>
          <p:cNvPr id="6" name="Picture 2" descr="Partners – TransfAIR">
            <a:extLst>
              <a:ext uri="{FF2B5EF4-FFF2-40B4-BE49-F238E27FC236}">
                <a16:creationId xmlns:a16="http://schemas.microsoft.com/office/drawing/2014/main" id="{E1FEA94F-4CEB-8A61-3CCB-8D381655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867" y="5983549"/>
            <a:ext cx="2541168" cy="6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032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CB7189-7DFA-46C7-AA9D-B36E829926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1039" y="484429"/>
            <a:ext cx="7933481" cy="4670425"/>
          </a:xfrm>
          <a:noFill/>
        </p:spPr>
        <p:txBody>
          <a:bodyPr>
            <a:normAutofit/>
          </a:bodyPr>
          <a:lstStyle/>
          <a:p>
            <a:pPr marL="380982" indent="-380982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Rioleringswerken</a:t>
            </a:r>
          </a:p>
          <a:p>
            <a:pPr lvl="1"/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Bergstraat: Tussen Vondelstraat en Bergstraat 79/102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D715CF-0323-42F5-94CD-24DB9967F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3FD276-2858-4EF0-BA58-F533FB4E874B}" type="slidenum">
              <a:rPr lang="nl-BE" smtClean="0"/>
              <a:pPr/>
              <a:t>29</a:t>
            </a:fld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5413646-5258-A274-F77B-D48DA22DB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0971"/>
            <a:ext cx="12192000" cy="2556059"/>
          </a:xfrm>
          <a:prstGeom prst="rect">
            <a:avLst/>
          </a:prstGeom>
        </p:spPr>
      </p:pic>
      <p:pic>
        <p:nvPicPr>
          <p:cNvPr id="5" name="Picture 2" descr="Partners – TransfAIR">
            <a:extLst>
              <a:ext uri="{FF2B5EF4-FFF2-40B4-BE49-F238E27FC236}">
                <a16:creationId xmlns:a16="http://schemas.microsoft.com/office/drawing/2014/main" id="{5348A681-37FF-00FF-A9A5-50F37D4BF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867" y="5983549"/>
            <a:ext cx="2541168" cy="6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5466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Projectgebied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2"/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59C122F-763C-2554-F3AA-65063850D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8" y="1277984"/>
            <a:ext cx="7524564" cy="446356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A177ABA5-F686-D26F-CDA4-0798A31EB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17FEA6DA-DEB5-151C-8E6C-AA682A89A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567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Afkoppeling op privaat domein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47064"/>
            <a:ext cx="10515600" cy="4623371"/>
          </a:xfrm>
        </p:spPr>
        <p:txBody>
          <a:bodyPr/>
          <a:lstStyle/>
          <a:p>
            <a:r>
              <a:rPr lang="nl-BE" dirty="0"/>
              <a:t>Wat is afkoppelen</a:t>
            </a:r>
          </a:p>
          <a:p>
            <a:pPr marL="457212" lvl="1" indent="0">
              <a:buNone/>
            </a:pPr>
            <a:r>
              <a:rPr lang="nl-BE" dirty="0"/>
              <a:t>Scheiden van hemelwater en afvalwater</a:t>
            </a:r>
          </a:p>
          <a:p>
            <a:r>
              <a:rPr lang="nl-BE" dirty="0"/>
              <a:t>Waarom afkoppelen?</a:t>
            </a:r>
          </a:p>
          <a:p>
            <a:pPr marL="457212" lvl="1" indent="0">
              <a:buNone/>
            </a:pPr>
            <a:r>
              <a:rPr lang="nl-BE" sz="2400" dirty="0">
                <a:ea typeface="Tahoma" pitchFamily="34" charset="0"/>
                <a:cs typeface="Tahoma" pitchFamily="34" charset="0"/>
              </a:rPr>
              <a:t>Verplichting VLAREM II</a:t>
            </a:r>
          </a:p>
          <a:p>
            <a:pPr marL="457212" lvl="1" indent="0">
              <a:buNone/>
            </a:pPr>
            <a:r>
              <a:rPr lang="nl-BE" sz="2400" dirty="0">
                <a:ea typeface="Tahoma" pitchFamily="34" charset="0"/>
                <a:cs typeface="Tahoma" pitchFamily="34" charset="0"/>
              </a:rPr>
              <a:t>- Afvalwater naar zuiveringsstation van </a:t>
            </a:r>
            <a:r>
              <a:rPr lang="nl-BE" sz="2400" dirty="0" err="1">
                <a:ea typeface="Tahoma" pitchFamily="34" charset="0"/>
                <a:cs typeface="Tahoma" pitchFamily="34" charset="0"/>
              </a:rPr>
              <a:t>Aalbeke</a:t>
            </a:r>
            <a:endParaRPr lang="nl-BE" sz="2400" dirty="0">
              <a:ea typeface="Tahoma" pitchFamily="34" charset="0"/>
              <a:cs typeface="Tahoma" pitchFamily="34" charset="0"/>
            </a:endParaRPr>
          </a:p>
          <a:p>
            <a:pPr marL="457212" lvl="1" indent="0">
              <a:buNone/>
            </a:pPr>
            <a:r>
              <a:rPr lang="nl-BE" sz="2400" dirty="0">
                <a:ea typeface="Tahoma" pitchFamily="34" charset="0"/>
                <a:cs typeface="Tahoma" pitchFamily="34" charset="0"/>
              </a:rPr>
              <a:t>- Regenwater naar de waterlopen (in dit geval de Markebeek)</a:t>
            </a:r>
          </a:p>
        </p:txBody>
      </p:sp>
      <p:pic>
        <p:nvPicPr>
          <p:cNvPr id="3" name="Picture 6" descr="GescheidenStelsel">
            <a:extLst>
              <a:ext uri="{FF2B5EF4-FFF2-40B4-BE49-F238E27FC236}">
                <a16:creationId xmlns:a16="http://schemas.microsoft.com/office/drawing/2014/main" id="{205BE0BF-F284-9A39-D69B-D9D5AE366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065785"/>
            <a:ext cx="10875146" cy="279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Partners – TransfAIR">
            <a:extLst>
              <a:ext uri="{FF2B5EF4-FFF2-40B4-BE49-F238E27FC236}">
                <a16:creationId xmlns:a16="http://schemas.microsoft.com/office/drawing/2014/main" id="{6E6B1B03-D7E3-3313-E327-1BCDC00DD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618" y="4589755"/>
            <a:ext cx="2541168" cy="6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9208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gesloten bebouwing">
            <a:extLst>
              <a:ext uri="{FF2B5EF4-FFF2-40B4-BE49-F238E27FC236}">
                <a16:creationId xmlns:a16="http://schemas.microsoft.com/office/drawing/2014/main" id="{5FA997B4-FF04-9160-B33E-3035C8ED5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770" y="3570132"/>
            <a:ext cx="4321175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Afkoppeling op privaat domein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47064"/>
            <a:ext cx="10515600" cy="4623371"/>
          </a:xfrm>
        </p:spPr>
        <p:txBody>
          <a:bodyPr/>
          <a:lstStyle/>
          <a:p>
            <a:r>
              <a:rPr lang="nl-BE" dirty="0"/>
              <a:t>Hoe afkoppelen</a:t>
            </a:r>
          </a:p>
          <a:p>
            <a:pPr marL="0" indent="0">
              <a:buNone/>
            </a:pPr>
            <a:endParaRPr lang="nl-BE" sz="2400" dirty="0"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2" descr="open bebouwing">
            <a:extLst>
              <a:ext uri="{FF2B5EF4-FFF2-40B4-BE49-F238E27FC236}">
                <a16:creationId xmlns:a16="http://schemas.microsoft.com/office/drawing/2014/main" id="{2B09672A-9F7F-97E9-D1A0-01086F40E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566" y="3570140"/>
            <a:ext cx="4387850" cy="257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46D9BAE-164B-7795-5407-CE4B0ADDB5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03" y="2102274"/>
            <a:ext cx="3960813" cy="51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nl-BE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Half- en open bebouwing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l-BE" sz="2400" dirty="0"/>
          </a:p>
          <a:p>
            <a:pPr marL="342900" indent="-342900">
              <a:spcBef>
                <a:spcPct val="20000"/>
              </a:spcBef>
            </a:pPr>
            <a:endParaRPr lang="nl-BE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880C92-8857-B752-510A-EA8D4AD7A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9015" y="2102274"/>
            <a:ext cx="3960812" cy="544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nl-BE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	Gesloten bebouwing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l-BE" sz="2400" dirty="0"/>
          </a:p>
          <a:p>
            <a:pPr marL="342900" indent="-342900">
              <a:spcBef>
                <a:spcPct val="20000"/>
              </a:spcBef>
            </a:pPr>
            <a:endParaRPr lang="nl-BE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74C8CE-91DD-2464-FD03-23E4CF441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61" y="2572397"/>
            <a:ext cx="4575299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nl-BE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100% van verharde opp. afgekoppeld</a:t>
            </a:r>
          </a:p>
          <a:p>
            <a:pPr marL="742950" lvl="1" indent="-285750">
              <a:spcBef>
                <a:spcPct val="20000"/>
              </a:spcBef>
            </a:pPr>
            <a:r>
              <a:rPr lang="nl-BE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Alles waarvoor geen werken IN huis</a:t>
            </a:r>
          </a:p>
          <a:p>
            <a:pPr marL="742950" lvl="1" indent="-285750">
              <a:spcBef>
                <a:spcPct val="20000"/>
              </a:spcBef>
            </a:pPr>
            <a:r>
              <a:rPr lang="nl-BE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noodzakelijk zijn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l-BE" dirty="0"/>
          </a:p>
          <a:p>
            <a:pPr marL="342900" indent="-342900">
              <a:spcBef>
                <a:spcPct val="20000"/>
              </a:spcBef>
            </a:pPr>
            <a:endParaRPr lang="nl-BE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14F4101-1299-1DAA-36AD-EE28A6F65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8610" y="2616152"/>
            <a:ext cx="4579937" cy="800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spcBef>
                <a:spcPct val="20000"/>
              </a:spcBef>
            </a:pPr>
            <a:r>
              <a:rPr lang="nl-BE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		Alles waarvoor geen werken IN 	huis noodzakelijk zijn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nl-BE" dirty="0">
              <a:solidFill>
                <a:srgbClr val="FF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342900" indent="-342900">
              <a:spcBef>
                <a:spcPct val="20000"/>
              </a:spcBef>
            </a:pPr>
            <a:endParaRPr lang="nl-BE" sz="2400" dirty="0">
              <a:solidFill>
                <a:srgbClr val="FF0000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BAECC545-5AC3-5B47-EA70-BEBB02C82D4F}"/>
              </a:ext>
            </a:extLst>
          </p:cNvPr>
          <p:cNvSpPr>
            <a:spLocks/>
          </p:cNvSpPr>
          <p:nvPr/>
        </p:nvSpPr>
        <p:spPr bwMode="auto">
          <a:xfrm>
            <a:off x="7402942" y="3823701"/>
            <a:ext cx="695325" cy="720725"/>
          </a:xfrm>
          <a:custGeom>
            <a:avLst/>
            <a:gdLst>
              <a:gd name="T0" fmla="*/ 2147483647 w 362"/>
              <a:gd name="T1" fmla="*/ 2147483647 h 408"/>
              <a:gd name="T2" fmla="*/ 2147483647 w 362"/>
              <a:gd name="T3" fmla="*/ 0 h 408"/>
              <a:gd name="T4" fmla="*/ 2147483647 w 362"/>
              <a:gd name="T5" fmla="*/ 2147483647 h 408"/>
              <a:gd name="T6" fmla="*/ 0 w 362"/>
              <a:gd name="T7" fmla="*/ 2147483647 h 408"/>
              <a:gd name="T8" fmla="*/ 2147483647 w 362"/>
              <a:gd name="T9" fmla="*/ 2147483647 h 408"/>
              <a:gd name="T10" fmla="*/ 2147483647 w 362"/>
              <a:gd name="T11" fmla="*/ 2147483647 h 4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2" h="408">
                <a:moveTo>
                  <a:pt x="362" y="181"/>
                </a:moveTo>
                <a:lnTo>
                  <a:pt x="362" y="0"/>
                </a:lnTo>
                <a:lnTo>
                  <a:pt x="45" y="181"/>
                </a:lnTo>
                <a:lnTo>
                  <a:pt x="0" y="408"/>
                </a:lnTo>
                <a:lnTo>
                  <a:pt x="317" y="226"/>
                </a:lnTo>
                <a:lnTo>
                  <a:pt x="362" y="181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F2809EA4-DDC9-DC18-D6AC-3E3EF77DD964}"/>
              </a:ext>
            </a:extLst>
          </p:cNvPr>
          <p:cNvSpPr>
            <a:spLocks/>
          </p:cNvSpPr>
          <p:nvPr/>
        </p:nvSpPr>
        <p:spPr bwMode="auto">
          <a:xfrm>
            <a:off x="3038691" y="3803503"/>
            <a:ext cx="695325" cy="720725"/>
          </a:xfrm>
          <a:custGeom>
            <a:avLst/>
            <a:gdLst>
              <a:gd name="T0" fmla="*/ 2147483647 w 362"/>
              <a:gd name="T1" fmla="*/ 2147483647 h 408"/>
              <a:gd name="T2" fmla="*/ 2147483647 w 362"/>
              <a:gd name="T3" fmla="*/ 0 h 408"/>
              <a:gd name="T4" fmla="*/ 2147483647 w 362"/>
              <a:gd name="T5" fmla="*/ 2147483647 h 408"/>
              <a:gd name="T6" fmla="*/ 0 w 362"/>
              <a:gd name="T7" fmla="*/ 2147483647 h 408"/>
              <a:gd name="T8" fmla="*/ 2147483647 w 362"/>
              <a:gd name="T9" fmla="*/ 2147483647 h 408"/>
              <a:gd name="T10" fmla="*/ 2147483647 w 362"/>
              <a:gd name="T11" fmla="*/ 2147483647 h 40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62" h="408">
                <a:moveTo>
                  <a:pt x="362" y="181"/>
                </a:moveTo>
                <a:lnTo>
                  <a:pt x="362" y="0"/>
                </a:lnTo>
                <a:lnTo>
                  <a:pt x="45" y="181"/>
                </a:lnTo>
                <a:lnTo>
                  <a:pt x="0" y="408"/>
                </a:lnTo>
                <a:lnTo>
                  <a:pt x="317" y="226"/>
                </a:lnTo>
                <a:lnTo>
                  <a:pt x="362" y="181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2E87496-BF3F-0EA9-C2E4-B90446207D95}"/>
              </a:ext>
            </a:extLst>
          </p:cNvPr>
          <p:cNvSpPr>
            <a:spLocks/>
          </p:cNvSpPr>
          <p:nvPr/>
        </p:nvSpPr>
        <p:spPr bwMode="auto">
          <a:xfrm>
            <a:off x="3686391" y="3659040"/>
            <a:ext cx="936625" cy="936625"/>
          </a:xfrm>
          <a:custGeom>
            <a:avLst/>
            <a:gdLst>
              <a:gd name="T0" fmla="*/ 0 w 590"/>
              <a:gd name="T1" fmla="*/ 0 h 590"/>
              <a:gd name="T2" fmla="*/ 0 w 590"/>
              <a:gd name="T3" fmla="*/ 2147483647 h 590"/>
              <a:gd name="T4" fmla="*/ 2147483647 w 590"/>
              <a:gd name="T5" fmla="*/ 2147483647 h 590"/>
              <a:gd name="T6" fmla="*/ 2147483647 w 590"/>
              <a:gd name="T7" fmla="*/ 2147483647 h 590"/>
              <a:gd name="T8" fmla="*/ 0 w 590"/>
              <a:gd name="T9" fmla="*/ 0 h 59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90" h="590">
                <a:moveTo>
                  <a:pt x="0" y="0"/>
                </a:moveTo>
                <a:lnTo>
                  <a:pt x="0" y="227"/>
                </a:lnTo>
                <a:lnTo>
                  <a:pt x="590" y="590"/>
                </a:lnTo>
                <a:lnTo>
                  <a:pt x="499" y="317"/>
                </a:lnTo>
                <a:lnTo>
                  <a:pt x="0" y="0"/>
                </a:lnTo>
                <a:close/>
              </a:path>
            </a:pathLst>
          </a:custGeom>
          <a:solidFill>
            <a:srgbClr val="00CCFF"/>
          </a:solidFill>
          <a:ln w="9525">
            <a:solidFill>
              <a:srgbClr val="00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  <p:pic>
        <p:nvPicPr>
          <p:cNvPr id="3" name="Picture 2" descr="Partners – TransfAIR">
            <a:extLst>
              <a:ext uri="{FF2B5EF4-FFF2-40B4-BE49-F238E27FC236}">
                <a16:creationId xmlns:a16="http://schemas.microsoft.com/office/drawing/2014/main" id="{09D9B87F-09B3-1D08-79DD-A124E94EC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867" y="5983549"/>
            <a:ext cx="2541168" cy="6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5555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Afkoppeling op privaat domein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47064"/>
            <a:ext cx="10515600" cy="4623371"/>
          </a:xfrm>
        </p:spPr>
        <p:txBody>
          <a:bodyPr/>
          <a:lstStyle/>
          <a:p>
            <a:pPr marL="0" indent="0">
              <a:buNone/>
            </a:pPr>
            <a:r>
              <a:rPr lang="nl-BE" sz="2400" dirty="0">
                <a:ea typeface="Tahoma" pitchFamily="34" charset="0"/>
                <a:cs typeface="Tahoma" pitchFamily="34" charset="0"/>
              </a:rPr>
              <a:t>U staat er niet alleen voor:</a:t>
            </a:r>
          </a:p>
          <a:p>
            <a:pPr marL="0" indent="0">
              <a:buNone/>
            </a:pPr>
            <a:r>
              <a:rPr lang="nl-BE" sz="2400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Afkoppelingsadviseur</a:t>
            </a:r>
            <a:r>
              <a:rPr lang="nl-BE" sz="2400" dirty="0">
                <a:ea typeface="Tahoma" pitchFamily="34" charset="0"/>
                <a:cs typeface="Tahoma" pitchFamily="34" charset="0"/>
              </a:rPr>
              <a:t> aangesteld door Stad Kortrijk komt langs voor opmaak afkoppelingsdossier (gratis).</a:t>
            </a:r>
          </a:p>
          <a:p>
            <a:pPr marL="0" indent="0">
              <a:buNone/>
            </a:pPr>
            <a:r>
              <a:rPr lang="nl-BE" sz="2400" dirty="0">
                <a:ea typeface="Tahoma" pitchFamily="34" charset="0"/>
                <a:cs typeface="Tahoma" pitchFamily="34" charset="0"/>
              </a:rPr>
              <a:t>	Verzamel op voorhand zo veel mogelijk info.</a:t>
            </a:r>
          </a:p>
          <a:p>
            <a:pPr marL="0" indent="0">
              <a:buNone/>
            </a:pPr>
            <a:r>
              <a:rPr lang="nl-BE" sz="2400" dirty="0">
                <a:ea typeface="Tahoma" pitchFamily="34" charset="0"/>
                <a:cs typeface="Tahoma" pitchFamily="34" charset="0"/>
              </a:rPr>
              <a:t>	Zorg er voor dat putjes toegankelijk zijn, voorzie eventueel sleutels</a:t>
            </a:r>
          </a:p>
          <a:p>
            <a:pPr marL="0" indent="0">
              <a:buNone/>
            </a:pPr>
            <a:r>
              <a:rPr lang="nl-BE" sz="2400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Subsidie</a:t>
            </a:r>
            <a:r>
              <a:rPr lang="nl-BE" sz="2400" dirty="0">
                <a:ea typeface="Tahoma" pitchFamily="34" charset="0"/>
                <a:cs typeface="Tahoma" pitchFamily="34" charset="0"/>
              </a:rPr>
              <a:t> van maximaal 1000,00 Euro per afkoppelingsdossier (na positieve keuring)</a:t>
            </a:r>
          </a:p>
          <a:p>
            <a:pPr marL="0" indent="0">
              <a:buNone/>
            </a:pPr>
            <a:r>
              <a:rPr lang="nl-BE" sz="2400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1</a:t>
            </a:r>
            <a:r>
              <a:rPr lang="nl-BE" sz="2400" baseline="30000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e</a:t>
            </a:r>
            <a:r>
              <a:rPr lang="nl-BE" sz="2400" dirty="0">
                <a:solidFill>
                  <a:srgbClr val="FF0000"/>
                </a:solidFill>
                <a:ea typeface="Tahoma" pitchFamily="34" charset="0"/>
                <a:cs typeface="Tahoma" pitchFamily="34" charset="0"/>
              </a:rPr>
              <a:t> Keuring </a:t>
            </a:r>
            <a:r>
              <a:rPr lang="nl-BE" sz="2400" dirty="0">
                <a:ea typeface="Tahoma" pitchFamily="34" charset="0"/>
                <a:cs typeface="Tahoma" pitchFamily="34" charset="0"/>
              </a:rPr>
              <a:t>door stad Kortrijk</a:t>
            </a:r>
          </a:p>
          <a:p>
            <a:pPr marL="0" indent="0">
              <a:buNone/>
            </a:pPr>
            <a:endParaRPr lang="nl-BE" sz="2400" dirty="0"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nl-BE" sz="2400" dirty="0">
                <a:ea typeface="Tahoma" pitchFamily="34" charset="0"/>
                <a:cs typeface="Tahoma" pitchFamily="34" charset="0"/>
              </a:rPr>
              <a:t>Vragen of problemen, contacteer dan zeker de projectleiding.</a:t>
            </a:r>
          </a:p>
          <a:p>
            <a:pPr marL="0" indent="0">
              <a:buNone/>
            </a:pPr>
            <a:r>
              <a:rPr lang="nl-BE" sz="2000" dirty="0">
                <a:ea typeface="Tahoma" pitchFamily="34" charset="0"/>
                <a:cs typeface="Tahoma" pitchFamily="34" charset="0"/>
                <a:hlinkClick r:id="rId2"/>
              </a:rPr>
              <a:t>https://www.kortrijk.be/producten/scheiding-regen-en-afvalwater-afkoppelen</a:t>
            </a:r>
            <a:endParaRPr lang="nl-BE" sz="2000" dirty="0"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endParaRPr lang="nl-BE" sz="2400" dirty="0"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Partners – TransfAIR">
            <a:extLst>
              <a:ext uri="{FF2B5EF4-FFF2-40B4-BE49-F238E27FC236}">
                <a16:creationId xmlns:a16="http://schemas.microsoft.com/office/drawing/2014/main" id="{13F63687-F0A8-65E7-6261-02D420439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011" y="6070435"/>
            <a:ext cx="2541168" cy="6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081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Afkoppeling op privaat domein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2" y="1447064"/>
            <a:ext cx="10515600" cy="4623371"/>
          </a:xfrm>
        </p:spPr>
        <p:txBody>
          <a:bodyPr/>
          <a:lstStyle/>
          <a:p>
            <a:pPr marL="0" indent="0">
              <a:buNone/>
            </a:pPr>
            <a:r>
              <a:rPr lang="nl-BE" sz="2400" dirty="0">
                <a:ea typeface="Tahoma" pitchFamily="34" charset="0"/>
                <a:cs typeface="Tahoma" pitchFamily="34" charset="0"/>
              </a:rPr>
              <a:t>Afkoppelingsadviseur </a:t>
            </a:r>
          </a:p>
          <a:p>
            <a:pPr marL="0" indent="0">
              <a:buNone/>
            </a:pPr>
            <a:endParaRPr lang="nl-BE" sz="2400" dirty="0">
              <a:ea typeface="Tahoma" pitchFamily="34" charset="0"/>
              <a:cs typeface="Tahoma" pitchFamily="34" charset="0"/>
            </a:endParaRPr>
          </a:p>
          <a:p>
            <a:pPr marL="0" indent="0">
              <a:buNone/>
            </a:pPr>
            <a:r>
              <a:rPr lang="nl-BE" sz="1600" b="1" i="0" dirty="0" err="1">
                <a:solidFill>
                  <a:srgbClr val="535B60"/>
                </a:solidFill>
                <a:effectLst/>
                <a:latin typeface="Arial" panose="020B0604020202020204" pitchFamily="34" charset="0"/>
              </a:rPr>
              <a:t>Védébé</a:t>
            </a:r>
            <a:r>
              <a:rPr lang="nl-BE" sz="1600" b="1" i="0" dirty="0">
                <a:solidFill>
                  <a:srgbClr val="535B60"/>
                </a:solidFill>
                <a:effectLst/>
                <a:latin typeface="Arial" panose="020B0604020202020204" pitchFamily="34" charset="0"/>
              </a:rPr>
              <a:t> studiebureau</a:t>
            </a:r>
            <a:br>
              <a:rPr lang="nl-BE" sz="1600" dirty="0"/>
            </a:br>
            <a:r>
              <a:rPr lang="nl-BE" sz="1600" b="0" i="0" dirty="0">
                <a:solidFill>
                  <a:srgbClr val="535B60"/>
                </a:solidFill>
                <a:effectLst/>
                <a:latin typeface="Arial" panose="020B0604020202020204" pitchFamily="34" charset="0"/>
              </a:rPr>
              <a:t>De Vlaamse Staak 14, 1745 Opwijk</a:t>
            </a:r>
            <a:br>
              <a:rPr lang="nl-BE" sz="1600" dirty="0"/>
            </a:br>
            <a:br>
              <a:rPr lang="nl-BE" sz="1600" dirty="0"/>
            </a:br>
            <a:r>
              <a:rPr lang="nl-BE" sz="1600" b="1" i="0" dirty="0">
                <a:solidFill>
                  <a:srgbClr val="535B60"/>
                </a:solidFill>
                <a:effectLst/>
                <a:latin typeface="Arial" panose="020B0604020202020204" pitchFamily="34" charset="0"/>
              </a:rPr>
              <a:t>Tel:</a:t>
            </a:r>
            <a:r>
              <a:rPr lang="nl-BE" sz="1600" b="0" i="0" dirty="0">
                <a:solidFill>
                  <a:srgbClr val="535B60"/>
                </a:solidFill>
                <a:effectLst/>
                <a:latin typeface="Arial" panose="020B0604020202020204" pitchFamily="34" charset="0"/>
              </a:rPr>
              <a:t> +32 (0)52 69 60 60</a:t>
            </a:r>
            <a:br>
              <a:rPr lang="nl-BE" sz="1600" dirty="0"/>
            </a:br>
            <a:r>
              <a:rPr lang="nl-BE" sz="1600" b="1" i="0" dirty="0">
                <a:solidFill>
                  <a:srgbClr val="535B60"/>
                </a:solidFill>
                <a:effectLst/>
                <a:latin typeface="Arial" panose="020B0604020202020204" pitchFamily="34" charset="0"/>
              </a:rPr>
              <a:t>Email:</a:t>
            </a:r>
            <a:r>
              <a:rPr lang="nl-BE" sz="1600" b="0" i="0" dirty="0">
                <a:solidFill>
                  <a:srgbClr val="535B6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nl-BE" sz="1600" b="0" i="0" u="none" strike="noStrike" dirty="0">
                <a:solidFill>
                  <a:srgbClr val="5092E3"/>
                </a:solidFill>
                <a:effectLst/>
                <a:latin typeface="Arial" panose="020B0604020202020204" pitchFamily="34" charset="0"/>
                <a:hlinkClick r:id="rId2"/>
              </a:rPr>
              <a:t>info@vdb-studiebureau.be</a:t>
            </a:r>
            <a:endParaRPr lang="nl-BE" sz="1600" b="0" i="0" u="none" strike="noStrike" dirty="0">
              <a:solidFill>
                <a:srgbClr val="5092E3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nl-BE" sz="1600" b="0" dirty="0">
              <a:solidFill>
                <a:srgbClr val="5092E3"/>
              </a:solidFill>
              <a:latin typeface="Arial" panose="020B0604020202020204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" name="Picture 2" descr="Partners – TransfAIR">
            <a:extLst>
              <a:ext uri="{FF2B5EF4-FFF2-40B4-BE49-F238E27FC236}">
                <a16:creationId xmlns:a16="http://schemas.microsoft.com/office/drawing/2014/main" id="{7CC5B252-6277-E07C-ACBC-B9F19DC82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867" y="5983549"/>
            <a:ext cx="2541168" cy="6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300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2098F2-24F8-47DC-B423-64838026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Partners en subsidies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6A65AF-4B31-4109-A090-B66F7676B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53595"/>
            <a:ext cx="10075876" cy="4687814"/>
          </a:xfrm>
        </p:spPr>
        <p:txBody>
          <a:bodyPr/>
          <a:lstStyle/>
          <a:p>
            <a:r>
              <a:rPr lang="nl-BE" dirty="0"/>
              <a:t>Medeopdrachtgever: Provincie West-Vlaanderen fietspaden Bergstraat</a:t>
            </a:r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/>
              <a:t>Subsidie 75% rioleringskost VMM</a:t>
            </a:r>
          </a:p>
          <a:p>
            <a:endParaRPr lang="nl-BE" dirty="0"/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808634-5086-7F7D-0740-872136910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788" y="2524519"/>
            <a:ext cx="1410520" cy="635301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1C4B1FD2-17BF-0B0E-62DF-62033D9C7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895" y="2468714"/>
            <a:ext cx="1771490" cy="746910"/>
          </a:xfrm>
          <a:prstGeom prst="rect">
            <a:avLst/>
          </a:prstGeom>
        </p:spPr>
      </p:pic>
      <p:pic>
        <p:nvPicPr>
          <p:cNvPr id="4" name="Picture 2" descr="Partners – TransfAIR">
            <a:extLst>
              <a:ext uri="{FF2B5EF4-FFF2-40B4-BE49-F238E27FC236}">
                <a16:creationId xmlns:a16="http://schemas.microsoft.com/office/drawing/2014/main" id="{84640C4F-DB3C-5D1B-5560-E9275F414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788" y="4609819"/>
            <a:ext cx="2541168" cy="694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5258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2098F2-24F8-47DC-B423-64838026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Timing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6A65AF-4B31-4109-A090-B66F7676B7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553595"/>
            <a:ext cx="10075876" cy="4687814"/>
          </a:xfrm>
        </p:spPr>
        <p:txBody>
          <a:bodyPr/>
          <a:lstStyle/>
          <a:p>
            <a:r>
              <a:rPr lang="nl-BE" dirty="0"/>
              <a:t>Opmaak aanbestedingsdossier voorjaar 2023</a:t>
            </a:r>
          </a:p>
          <a:p>
            <a:r>
              <a:rPr lang="nl-BE" dirty="0"/>
              <a:t>Publicatie en aanstellen aannemer medio 2023</a:t>
            </a:r>
          </a:p>
          <a:p>
            <a:r>
              <a:rPr lang="nl-BE" dirty="0"/>
              <a:t>Start der werken 2</a:t>
            </a:r>
            <a:r>
              <a:rPr lang="nl-BE" baseline="30000" dirty="0"/>
              <a:t>e</a:t>
            </a:r>
            <a:r>
              <a:rPr lang="nl-BE" dirty="0"/>
              <a:t> helft 2023</a:t>
            </a:r>
          </a:p>
          <a:p>
            <a:r>
              <a:rPr lang="nl-BE" dirty="0"/>
              <a:t>Gefaseerde uitvoering</a:t>
            </a:r>
          </a:p>
          <a:p>
            <a:r>
              <a:rPr lang="nl-BE" dirty="0"/>
              <a:t>Eind der werken voorzien eind 2024 </a:t>
            </a:r>
          </a:p>
          <a:p>
            <a:endParaRPr lang="nl-BE" dirty="0"/>
          </a:p>
          <a:p>
            <a:pPr marL="0" indent="0">
              <a:buNone/>
            </a:pPr>
            <a:r>
              <a:rPr lang="nl-BE" dirty="0"/>
              <a:t>Voor start der werken tweede bewonersoverleg waar details rond uitvoering worden toegelicht (minderhindermaatregelen, details rond planning en toegankelijkheid, …)</a:t>
            </a:r>
          </a:p>
          <a:p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2808634-5086-7F7D-0740-872136910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1C4B1FD2-17BF-0B0E-62DF-62033D9C7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300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93F1C7-B2DE-4938-A4CC-20FA7E041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Tijd voor vragen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0074681-A590-4AEF-A37D-2146E24B97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3595"/>
            <a:ext cx="9486529" cy="4623370"/>
          </a:xfrm>
        </p:spPr>
        <p:txBody>
          <a:bodyPr/>
          <a:lstStyle/>
          <a:p>
            <a:pPr marL="0" indent="0">
              <a:buNone/>
            </a:pPr>
            <a:r>
              <a:rPr lang="nl-BE" dirty="0"/>
              <a:t>Individuele vragen?</a:t>
            </a:r>
          </a:p>
          <a:p>
            <a:pPr marL="457212" lvl="1" indent="0">
              <a:buNone/>
            </a:pPr>
            <a:r>
              <a:rPr lang="nl-BE" sz="1800" dirty="0">
                <a:latin typeface="Calibri" panose="020F0502020204030204" pitchFamily="34" charset="0"/>
              </a:rPr>
              <a:t>Stad Kortrijk</a:t>
            </a:r>
          </a:p>
          <a:p>
            <a:pPr marL="457212" lvl="1" indent="0">
              <a:buNone/>
            </a:pPr>
            <a:r>
              <a:rPr lang="nl-BE" sz="1800" dirty="0">
                <a:latin typeface="Calibri" panose="020F0502020204030204" pitchFamily="34" charset="0"/>
              </a:rPr>
              <a:t>Dienst stadsvernieuwing en omgevingsbeleid</a:t>
            </a:r>
          </a:p>
          <a:p>
            <a:pPr marL="457212" lvl="1" indent="0">
              <a:buNone/>
            </a:pPr>
            <a:r>
              <a:rPr lang="nl-BE" sz="1800" dirty="0">
                <a:latin typeface="Calibri" panose="020F0502020204030204" pitchFamily="34" charset="0"/>
              </a:rPr>
              <a:t>Projectleiding: </a:t>
            </a:r>
            <a:r>
              <a:rPr lang="nl-BE" sz="1800" dirty="0"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laurence.singier@kortrijk.be</a:t>
            </a:r>
            <a:r>
              <a:rPr lang="nl-BE" sz="1800" dirty="0">
                <a:latin typeface="Calibri" panose="020F0502020204030204" pitchFamily="34" charset="0"/>
              </a:rPr>
              <a:t> of 056 27 83 20</a:t>
            </a:r>
          </a:p>
          <a:p>
            <a:pPr marL="457212" lvl="1" indent="0">
              <a:buNone/>
            </a:pPr>
            <a:r>
              <a:rPr lang="nl-BE" sz="1800" dirty="0">
                <a:latin typeface="Calibri" panose="020F0502020204030204" pitchFamily="34" charset="0"/>
              </a:rPr>
              <a:t>Gebiedswerking: </a:t>
            </a:r>
            <a:r>
              <a:rPr lang="nl-BE" sz="1800" dirty="0"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trui.dejonghe@kortrijk.be</a:t>
            </a:r>
            <a:r>
              <a:rPr lang="nl-BE" sz="1800" dirty="0">
                <a:latin typeface="Calibri" panose="020F0502020204030204" pitchFamily="34" charset="0"/>
              </a:rPr>
              <a:t>	</a:t>
            </a:r>
          </a:p>
          <a:p>
            <a:pPr marL="457212" lvl="1" indent="0">
              <a:buNone/>
            </a:pPr>
            <a:endParaRPr lang="nl-BE" dirty="0"/>
          </a:p>
          <a:p>
            <a:pPr marL="457212" lvl="1" indent="0">
              <a:buNone/>
            </a:pPr>
            <a:r>
              <a:rPr lang="nl-BE" dirty="0">
                <a:hlinkClick r:id="rId4"/>
              </a:rPr>
              <a:t>https://www.kortrijk.be/aalbeke/knokstraatbergstraat</a:t>
            </a:r>
            <a:endParaRPr lang="nl-BE" dirty="0"/>
          </a:p>
          <a:p>
            <a:pPr marL="457212" lvl="1" indent="0">
              <a:buNone/>
            </a:pPr>
            <a:endParaRPr lang="nl-BE" dirty="0"/>
          </a:p>
          <a:p>
            <a:pPr marL="457212" lvl="1" indent="0">
              <a:buNone/>
            </a:pPr>
            <a:endParaRPr lang="nl-BE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12" lvl="1" indent="0">
              <a:buNone/>
            </a:pPr>
            <a:r>
              <a:rPr lang="nl-BE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Contact Provincie West-Vlaanderen</a:t>
            </a:r>
          </a:p>
          <a:p>
            <a:pPr marL="457212" lvl="1" indent="0">
              <a:buNone/>
            </a:pP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Dienst Mobiliteit en Infrastructuur </a:t>
            </a:r>
          </a:p>
          <a:p>
            <a:pPr marL="457212" lvl="1" indent="0">
              <a:buNone/>
            </a:pPr>
            <a:r>
              <a:rPr lang="nl-BE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5"/>
              </a:rPr>
              <a:t>mobiliteit@west-vlaanderen.be</a:t>
            </a:r>
            <a: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nl-BE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E3EE5B7-7A12-EF3E-3EAD-70BE4EBB5E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684CFCC2-A689-F951-BC04-E2634A2EE1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1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Aanleiding: verkeersveiligheid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BE" dirty="0"/>
              <a:t>Bergstraat is geselecteerd op het </a:t>
            </a:r>
            <a:r>
              <a:rPr lang="nl-B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Bovenlokale Functionele Fietsroutenetwerk als Fietsfondsproject</a:t>
            </a:r>
            <a:endParaRPr lang="nl-BE" dirty="0"/>
          </a:p>
          <a:p>
            <a:pPr lvl="2"/>
            <a:r>
              <a:rPr lang="nl-BE" dirty="0"/>
              <a:t>Start </a:t>
            </a:r>
            <a:r>
              <a:rPr lang="nl-BE" dirty="0" err="1"/>
              <a:t>Aalbekeplaats</a:t>
            </a:r>
            <a:r>
              <a:rPr lang="nl-BE" dirty="0"/>
              <a:t> richting centrum </a:t>
            </a:r>
            <a:r>
              <a:rPr lang="nl-BE" dirty="0" err="1"/>
              <a:t>Rollegem</a:t>
            </a:r>
            <a:endParaRPr lang="nl-BE" dirty="0"/>
          </a:p>
          <a:p>
            <a:pPr lvl="3"/>
            <a:r>
              <a:rPr lang="nl-BE" dirty="0"/>
              <a:t>Visie voor volledige tracé uitgewerkt (vervolg)</a:t>
            </a:r>
          </a:p>
          <a:p>
            <a:pPr marL="457212" lvl="1" indent="0">
              <a:buNone/>
            </a:pP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12" lvl="1" indent="0">
              <a:buNone/>
            </a:pPr>
            <a:endParaRPr lang="nl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12" lvl="1" indent="0">
              <a:buNone/>
            </a:pP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12" lvl="1" indent="0">
              <a:buNone/>
            </a:pPr>
            <a:endParaRPr lang="nl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12" lvl="1" indent="0">
              <a:buNone/>
            </a:pPr>
            <a:endParaRPr lang="nl-BE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457212" lvl="1" indent="0">
              <a:buNone/>
            </a:pPr>
            <a:r>
              <a:rPr lang="nl-BE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fietssuggestiestroken, fietspaden en herstel van de voetpaden langs het fietspad wordt volledig gefinancierd door de Provincie West-Vlaanderen in kader van het Fietsfonds.</a:t>
            </a:r>
          </a:p>
          <a:p>
            <a:pPr marL="457212" lvl="1" indent="0">
              <a:buNone/>
            </a:pPr>
            <a:endParaRPr lang="nl-BE" dirty="0"/>
          </a:p>
          <a:p>
            <a:pPr marL="457212" lvl="1" indent="0">
              <a:buNone/>
            </a:pPr>
            <a:endParaRPr lang="nl-BE" dirty="0"/>
          </a:p>
          <a:p>
            <a:pPr marL="457212" lvl="1" indent="0">
              <a:buNone/>
            </a:pPr>
            <a:endParaRPr lang="nl-BE" dirty="0"/>
          </a:p>
          <a:p>
            <a:pPr lvl="1"/>
            <a:r>
              <a:rPr lang="nl-BE" dirty="0"/>
              <a:t>Doelstelling</a:t>
            </a:r>
            <a:endParaRPr lang="nl-BE" sz="2401" dirty="0"/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Bevorderen van de verkeersveiligheid voor de fietsers.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Fietscomfort verhogen.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Bevorderen van duurzame verplaatsingen met de fiets.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Optimaliseren van de leefbaarheid o.a. creëren van een aangename omgeving.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Veilige aansluiting van de fietsvoorzieningen op de rand van het projectgebied realiseren.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Waar mogelijk: vergroening langs het traject waarbij het landschap versterkt wordt.</a:t>
            </a: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2"/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D1987FB-D595-1E10-14EC-7DA1E0B1F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7746" y="2024110"/>
            <a:ext cx="4969367" cy="249462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2FE04B9F-D76C-85AD-7055-3E97CDF7C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0782FFF3-89EF-7CB0-6859-3B9D230CD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057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Aanleiding: verkeersveiligheid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BE" dirty="0"/>
              <a:t>Doelstelling</a:t>
            </a:r>
            <a:endParaRPr lang="nl-BE" sz="2401" dirty="0"/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Bevorderen van de verkeersveiligheid.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Fiets- en voetgangerscomfort verhogen.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Bevorderen van duurzame verplaatsingen met de fiets.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Optimaliseren van de leefbaarheid o.a. creëren van een aangename omgeving.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Veilige aansluiting van de fietsvoorzieningen op de rand van het projectgebied realiseren.</a:t>
            </a:r>
          </a:p>
          <a:p>
            <a:pPr algn="l"/>
            <a:r>
              <a:rPr lang="nl-BE" sz="1800" b="0" i="0" u="none" strike="noStrike" baseline="0" dirty="0">
                <a:latin typeface="Arial" panose="020B0604020202020204" pitchFamily="34" charset="0"/>
              </a:rPr>
              <a:t>Vergroening langs het traject waarbij het landschap versterkt wordt.</a:t>
            </a:r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1"/>
            <a:endParaRPr lang="nl-BE" dirty="0"/>
          </a:p>
          <a:p>
            <a:pPr lvl="2"/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FE04B9F-D76C-85AD-7055-3E97CDF7C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0782FFF3-89EF-7CB0-6859-3B9D230CD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09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Aanleiding: riolering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BE" dirty="0"/>
              <a:t>Op heden: aansluiting vuilwater Bergstraat/</a:t>
            </a:r>
            <a:r>
              <a:rPr lang="nl-BE" dirty="0" err="1"/>
              <a:t>Luignestraat</a:t>
            </a:r>
            <a:r>
              <a:rPr lang="nl-BE" dirty="0"/>
              <a:t> op Markebeek via terrein VDC</a:t>
            </a:r>
          </a:p>
          <a:p>
            <a:pPr lvl="1"/>
            <a:r>
              <a:rPr lang="nl-BE" dirty="0"/>
              <a:t>Toekomst</a:t>
            </a:r>
          </a:p>
          <a:p>
            <a:pPr lvl="2"/>
            <a:r>
              <a:rPr lang="nl-BE" dirty="0"/>
              <a:t>Afvalwater richting waterzuivering </a:t>
            </a:r>
            <a:r>
              <a:rPr lang="nl-BE" dirty="0" err="1"/>
              <a:t>Aalbeke</a:t>
            </a:r>
            <a:endParaRPr lang="nl-BE" dirty="0"/>
          </a:p>
          <a:p>
            <a:pPr lvl="2"/>
            <a:r>
              <a:rPr lang="nl-BE" dirty="0"/>
              <a:t>Regenwater moet ook omgelegd worden via openbaar traject</a:t>
            </a:r>
          </a:p>
          <a:p>
            <a:pPr lvl="2"/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8B2087B-12D6-534A-6E68-7F0DA634E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944" y="3429000"/>
            <a:ext cx="5477095" cy="331266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AFE0638-B898-69E5-5FAB-814D6B967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CDFEF179-BED6-116A-4A2D-0107F7DB33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3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1DB688-7640-044F-97E7-A53A6D20D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Effectieve werken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91260235-3504-91FF-9A37-F9161AD999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nl-BE" dirty="0"/>
              <a:t>Voorbereidende nutswerken</a:t>
            </a:r>
          </a:p>
          <a:p>
            <a:pPr lvl="2"/>
            <a:r>
              <a:rPr lang="nl-BE" dirty="0"/>
              <a:t>Nieuwe openbare verlichting</a:t>
            </a:r>
          </a:p>
          <a:p>
            <a:pPr lvl="2"/>
            <a:r>
              <a:rPr lang="nl-BE" dirty="0"/>
              <a:t>Aanleg nieuwe waterleiding</a:t>
            </a:r>
          </a:p>
          <a:p>
            <a:pPr lvl="2"/>
            <a:r>
              <a:rPr lang="nl-BE" dirty="0"/>
              <a:t>Aanleg nieuwe hoogspanning</a:t>
            </a:r>
          </a:p>
          <a:p>
            <a:pPr lvl="2"/>
            <a:endParaRPr lang="nl-BE" dirty="0"/>
          </a:p>
          <a:p>
            <a:pPr lvl="2"/>
            <a:r>
              <a:rPr lang="nl-BE" dirty="0"/>
              <a:t>Verzwaring nodig bestaand net? Geef dit nu al door</a:t>
            </a:r>
          </a:p>
          <a:p>
            <a:pPr marL="914422" lvl="2" indent="0">
              <a:buNone/>
            </a:pPr>
            <a:endParaRPr lang="nl-BE" dirty="0"/>
          </a:p>
          <a:p>
            <a:pPr lvl="1"/>
            <a:r>
              <a:rPr lang="nl-BE" dirty="0"/>
              <a:t>Rioleringswerken</a:t>
            </a:r>
          </a:p>
          <a:p>
            <a:pPr lvl="1"/>
            <a:r>
              <a:rPr lang="nl-BE" dirty="0"/>
              <a:t>Wegeniswerken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D088237-F2C3-8B69-6D5E-8EFE758DF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6" name="Afbeelding 5" descr="Afbeelding met tekst&#10;&#10;Automatisch gegenereerde beschrijving">
            <a:extLst>
              <a:ext uri="{FF2B5EF4-FFF2-40B4-BE49-F238E27FC236}">
                <a16:creationId xmlns:a16="http://schemas.microsoft.com/office/drawing/2014/main" id="{3B3831CA-A24E-822C-0CDF-DE0DAB98C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38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7797071F-0426-EB4F-4AE0-F79689C6B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39" y="317752"/>
            <a:ext cx="5432887" cy="4326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" y="4736470"/>
            <a:ext cx="12182036" cy="1066799"/>
          </a:xfrm>
        </p:spPr>
        <p:txBody>
          <a:bodyPr>
            <a:normAutofit/>
          </a:bodyPr>
          <a:lstStyle/>
          <a:p>
            <a:r>
              <a:rPr lang="nl-BE" sz="2667" dirty="0"/>
              <a:t>BERGSTRAAT-KNOKSTRAAT</a:t>
            </a:r>
            <a:br>
              <a:rPr lang="nl-BE" sz="2667" dirty="0"/>
            </a:br>
            <a:r>
              <a:rPr lang="nl-BE" sz="2667" dirty="0"/>
              <a:t>Wegenis en rioleringsontwerp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73FD276-2858-4EF0-BA58-F533FB4E874B}" type="slidenum">
              <a:rPr lang="nl-BE" smtClean="0"/>
              <a:pPr/>
              <a:t>8</a:t>
            </a:fld>
            <a:endParaRPr lang="nl-BE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0"/>
          </p:nvPr>
        </p:nvSpPr>
        <p:spPr>
          <a:xfrm>
            <a:off x="9964" y="5610222"/>
            <a:ext cx="12182036" cy="100456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nl-BE" sz="1400" b="0" dirty="0">
                <a:solidFill>
                  <a:schemeClr val="bg1">
                    <a:lumMod val="65000"/>
                  </a:schemeClr>
                </a:solidFill>
              </a:rPr>
              <a:t>Bureau Cnockaert – Urban Engineering  6/10/2022</a:t>
            </a:r>
          </a:p>
        </p:txBody>
      </p:sp>
      <p:sp>
        <p:nvSpPr>
          <p:cNvPr id="4" name="Vrije vorm: vorm 3">
            <a:extLst>
              <a:ext uri="{FF2B5EF4-FFF2-40B4-BE49-F238E27FC236}">
                <a16:creationId xmlns:a16="http://schemas.microsoft.com/office/drawing/2014/main" id="{EF2F2BF4-6AAF-4BC1-9C92-D811E8682022}"/>
              </a:ext>
            </a:extLst>
          </p:cNvPr>
          <p:cNvSpPr/>
          <p:nvPr/>
        </p:nvSpPr>
        <p:spPr>
          <a:xfrm>
            <a:off x="3507544" y="543932"/>
            <a:ext cx="4530032" cy="3743501"/>
          </a:xfrm>
          <a:custGeom>
            <a:avLst/>
            <a:gdLst>
              <a:gd name="connsiteX0" fmla="*/ 639683 w 3179079"/>
              <a:gd name="connsiteY0" fmla="*/ 5835 h 2616919"/>
              <a:gd name="connsiteX1" fmla="*/ 442736 w 3179079"/>
              <a:gd name="connsiteY1" fmla="*/ 111342 h 2616919"/>
              <a:gd name="connsiteX2" fmla="*/ 541209 w 3179079"/>
              <a:gd name="connsiteY2" fmla="*/ 547441 h 2616919"/>
              <a:gd name="connsiteX3" fmla="*/ 513074 w 3179079"/>
              <a:gd name="connsiteY3" fmla="*/ 1138284 h 2616919"/>
              <a:gd name="connsiteX4" fmla="*/ 224686 w 3179079"/>
              <a:gd name="connsiteY4" fmla="*/ 1187521 h 2616919"/>
              <a:gd name="connsiteX5" fmla="*/ 41806 w 3179079"/>
              <a:gd name="connsiteY5" fmla="*/ 1489976 h 2616919"/>
              <a:gd name="connsiteX6" fmla="*/ 1054680 w 3179079"/>
              <a:gd name="connsiteY6" fmla="*/ 1890906 h 2616919"/>
              <a:gd name="connsiteX7" fmla="*/ 2651363 w 3179079"/>
              <a:gd name="connsiteY7" fmla="*/ 2601324 h 2616919"/>
              <a:gd name="connsiteX8" fmla="*/ 3080428 w 3179079"/>
              <a:gd name="connsiteY8" fmla="*/ 2298869 h 2616919"/>
              <a:gd name="connsiteX9" fmla="*/ 970274 w 3179079"/>
              <a:gd name="connsiteY9" fmla="*/ 1363367 h 2616919"/>
              <a:gd name="connsiteX10" fmla="*/ 1082816 w 3179079"/>
              <a:gd name="connsiteY10" fmla="*/ 237952 h 2616919"/>
              <a:gd name="connsiteX11" fmla="*/ 639683 w 3179079"/>
              <a:gd name="connsiteY11" fmla="*/ 5835 h 26169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79079" h="2616919">
                <a:moveTo>
                  <a:pt x="639683" y="5835"/>
                </a:moveTo>
                <a:cubicBezTo>
                  <a:pt x="533003" y="-15267"/>
                  <a:pt x="459148" y="21074"/>
                  <a:pt x="442736" y="111342"/>
                </a:cubicBezTo>
                <a:cubicBezTo>
                  <a:pt x="426324" y="201610"/>
                  <a:pt x="529486" y="376284"/>
                  <a:pt x="541209" y="547441"/>
                </a:cubicBezTo>
                <a:cubicBezTo>
                  <a:pt x="552932" y="718598"/>
                  <a:pt x="565828" y="1031604"/>
                  <a:pt x="513074" y="1138284"/>
                </a:cubicBezTo>
                <a:cubicBezTo>
                  <a:pt x="460320" y="1244964"/>
                  <a:pt x="303231" y="1128906"/>
                  <a:pt x="224686" y="1187521"/>
                </a:cubicBezTo>
                <a:cubicBezTo>
                  <a:pt x="146141" y="1246136"/>
                  <a:pt x="-96526" y="1372745"/>
                  <a:pt x="41806" y="1489976"/>
                </a:cubicBezTo>
                <a:cubicBezTo>
                  <a:pt x="180138" y="1607207"/>
                  <a:pt x="619754" y="1705681"/>
                  <a:pt x="1054680" y="1890906"/>
                </a:cubicBezTo>
                <a:cubicBezTo>
                  <a:pt x="1489606" y="2076131"/>
                  <a:pt x="2313738" y="2533330"/>
                  <a:pt x="2651363" y="2601324"/>
                </a:cubicBezTo>
                <a:cubicBezTo>
                  <a:pt x="2988988" y="2669318"/>
                  <a:pt x="3360609" y="2505195"/>
                  <a:pt x="3080428" y="2298869"/>
                </a:cubicBezTo>
                <a:cubicBezTo>
                  <a:pt x="2800247" y="2092543"/>
                  <a:pt x="1303209" y="1706853"/>
                  <a:pt x="970274" y="1363367"/>
                </a:cubicBezTo>
                <a:cubicBezTo>
                  <a:pt x="637339" y="1019881"/>
                  <a:pt x="1144948" y="463035"/>
                  <a:pt x="1082816" y="237952"/>
                </a:cubicBezTo>
                <a:cubicBezTo>
                  <a:pt x="1020684" y="12869"/>
                  <a:pt x="746363" y="26937"/>
                  <a:pt x="639683" y="5835"/>
                </a:cubicBezTo>
                <a:close/>
              </a:path>
            </a:pathLst>
          </a:cu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8E5A3E-F2A3-4CF1-0CB0-4F70EB79E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536" y="6104078"/>
            <a:ext cx="1410520" cy="635301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D33C0EB1-F1D5-9E33-1102-AA385727B6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147" y="6111090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63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562704" y="127225"/>
            <a:ext cx="10549467" cy="1066799"/>
          </a:xfrm>
        </p:spPr>
        <p:txBody>
          <a:bodyPr/>
          <a:lstStyle/>
          <a:p>
            <a:r>
              <a:rPr lang="nl-BE" dirty="0"/>
              <a:t>Beschrijving werken Bergstraat-Knokstraat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0"/>
          </p:nvPr>
        </p:nvSpPr>
        <p:spPr>
          <a:xfrm>
            <a:off x="856840" y="1487250"/>
            <a:ext cx="5239160" cy="4644309"/>
          </a:xfrm>
        </p:spPr>
        <p:txBody>
          <a:bodyPr>
            <a:normAutofit/>
          </a:bodyPr>
          <a:lstStyle/>
          <a:p>
            <a:pPr marL="228594" indent="-228594"/>
            <a:r>
              <a:rPr lang="nl-BE" sz="1867" b="0" dirty="0">
                <a:solidFill>
                  <a:schemeClr val="tx1"/>
                </a:solidFill>
              </a:rPr>
              <a:t>Vernieuwen van de wegenis in de Bergstraat en Knokstraat</a:t>
            </a:r>
          </a:p>
          <a:p>
            <a:r>
              <a:rPr lang="nl-BE" sz="1867" b="0" dirty="0">
                <a:solidFill>
                  <a:schemeClr val="tx1"/>
                </a:solidFill>
              </a:rPr>
              <a:t>Verbeteren van de verkeersveiligheid voor voetgangers en fietsers : financiering Provincie voor fietssuggestiestroken, fietspaden en herstel voetpaden langs fietspad in de Bergstraat.</a:t>
            </a:r>
          </a:p>
          <a:p>
            <a:pPr marL="228594" indent="-228594"/>
            <a:r>
              <a:rPr lang="nl-BE" sz="1867" b="0" dirty="0">
                <a:solidFill>
                  <a:schemeClr val="tx1"/>
                </a:solidFill>
              </a:rPr>
              <a:t>Vernieuwen van de rioleringen &gt; subsidies VMM  voor aanleg gescheiden riolering stelsel (regenwater en afvalwater) in de Bergstraat en Knokstraat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A9C244A-E964-A5E9-372A-A497A4C69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0883" y="767625"/>
            <a:ext cx="4091288" cy="2818124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FE8CEEB-5F20-4AF3-68C8-983CCA829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883" y="3766676"/>
            <a:ext cx="4091288" cy="2688668"/>
          </a:xfrm>
          <a:prstGeom prst="ellipse">
            <a:avLst/>
          </a:prstGeom>
          <a:ln w="1905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66E3FA1-F718-D68C-380D-BA918DCC1A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7845" y="5976853"/>
            <a:ext cx="1410520" cy="635301"/>
          </a:xfrm>
          <a:prstGeom prst="rect">
            <a:avLst/>
          </a:prstGeom>
        </p:spPr>
      </p:pic>
      <p:pic>
        <p:nvPicPr>
          <p:cNvPr id="7" name="Afbeelding 6" descr="Afbeelding met tekst&#10;&#10;Automatisch gegenereerde beschrijving">
            <a:extLst>
              <a:ext uri="{FF2B5EF4-FFF2-40B4-BE49-F238E27FC236}">
                <a16:creationId xmlns:a16="http://schemas.microsoft.com/office/drawing/2014/main" id="{78CCDB1B-1F86-1A59-880E-0FD09B8F17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56" y="5983865"/>
            <a:ext cx="1771490" cy="74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2837"/>
      </p:ext>
    </p:extLst>
  </p:cSld>
  <p:clrMapOvr>
    <a:masterClrMapping/>
  </p:clrMapOvr>
</p:sld>
</file>

<file path=ppt/theme/theme1.xml><?xml version="1.0" encoding="utf-8"?>
<a:theme xmlns:a="http://schemas.openxmlformats.org/drawingml/2006/main" name="Titeldia  beel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l">
          <a:defRPr sz="2800" b="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e2" id="{6AB0C103-E7EB-2C43-99BB-B70A5061CD02}" vid="{2EBCF8A9-924F-FB47-9B10-68AD9C11D010}"/>
    </a:ext>
  </a:extLst>
</a:theme>
</file>

<file path=ppt/theme/theme2.xml><?xml version="1.0" encoding="utf-8"?>
<a:theme xmlns:a="http://schemas.openxmlformats.org/drawingml/2006/main" name="Titeldia roo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6AB0C103-E7EB-2C43-99BB-B70A5061CD02}" vid="{29624042-EC66-4441-929D-BAC10124B670}"/>
    </a:ext>
  </a:extLst>
</a:theme>
</file>

<file path=ppt/theme/theme3.xml><?xml version="1.0" encoding="utf-8"?>
<a:theme xmlns:a="http://schemas.openxmlformats.org/drawingml/2006/main" name="Dia titel/voetteks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2" id="{6AB0C103-E7EB-2C43-99BB-B70A5061CD02}" vid="{7FE1BB09-4967-6E43-98C4-E2A2C403CE1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E75851770FD794BAE892F022DE862C7" ma:contentTypeVersion="7" ma:contentTypeDescription="Een nieuw document maken." ma:contentTypeScope="" ma:versionID="48e25e1a9175f06acca924f562db2867">
  <xsd:schema xmlns:xsd="http://www.w3.org/2001/XMLSchema" xmlns:xs="http://www.w3.org/2001/XMLSchema" xmlns:p="http://schemas.microsoft.com/office/2006/metadata/properties" xmlns:ns1="http://schemas.microsoft.com/sharepoint/v3" xmlns:ns2="1aef6348-328f-44ff-85f2-4e64ca18c138" xmlns:ns3="b3ebd1db-ee5b-440c-8ec8-80e2f7e5b517" xmlns:ns4="4ca3c874-5791-4790-91a9-3a7efafafd91" targetNamespace="http://schemas.microsoft.com/office/2006/metadata/properties" ma:root="true" ma:fieldsID="7312c20b05268d6ec2a82d91fd0bb286" ns1:_="" ns2:_="" ns3:_="" ns4:_="">
    <xsd:import namespace="http://schemas.microsoft.com/sharepoint/v3"/>
    <xsd:import namespace="1aef6348-328f-44ff-85f2-4e64ca18c138"/>
    <xsd:import namespace="b3ebd1db-ee5b-440c-8ec8-80e2f7e5b517"/>
    <xsd:import namespace="4ca3c874-5791-4790-91a9-3a7efafafd91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1:DocumentSetDescription" minOccurs="0"/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DocumentSetDescription" ma:index="10" nillable="true" ma:displayName="Beschrijving" ma:description="Een beschrijving van de documentenset" ma:internalName="DocumentSetDescription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ef6348-328f-44ff-85f2-4e64ca18c138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393a13e8-fdb8-484f-b812-e816ca40fc51}" ma:internalName="TaxCatchAll" ma:showField="CatchAllData" ma:web="1aef6348-328f-44ff-85f2-4e64ca18c1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hidden="true" ma:list="{393a13e8-fdb8-484f-b812-e816ca40fc51}" ma:internalName="TaxCatchAllLabel" ma:readOnly="true" ma:showField="CatchAllDataLabel" ma:web="1aef6348-328f-44ff-85f2-4e64ca18c13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ebd1db-ee5b-440c-8ec8-80e2f7e5b5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3c874-5791-4790-91a9-3a7efafafd9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etDescription xmlns="http://schemas.microsoft.com/sharepoint/v3" xsi:nil="true"/>
    <TaxCatchAll xmlns="1aef6348-328f-44ff-85f2-4e64ca18c138" xsi:nil="true"/>
    <SharedWithUsers xmlns="4ca3c874-5791-4790-91a9-3a7efafafd91">
      <UserInfo>
        <DisplayName>Axel Weydts</DisplayName>
        <AccountId>20</AccountId>
        <AccountType/>
      </UserInfo>
      <UserInfo>
        <DisplayName>Tomas Bulcaen</DisplayName>
        <AccountId>21</AccountId>
        <AccountType/>
      </UserInfo>
      <UserInfo>
        <DisplayName>Trui Dejonghe</DisplayName>
        <AccountId>18</AccountId>
        <AccountType/>
      </UserInfo>
      <UserInfo>
        <DisplayName>Jeroen Vanhoorne</DisplayName>
        <AccountId>19</AccountId>
        <AccountType/>
      </UserInfo>
      <UserInfo>
        <DisplayName>Seppe Staelens</DisplayName>
        <AccountId>25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6D89AAC-30B5-4DF7-825D-F6D1D52C18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B482B8-605A-40EB-8864-8B34835728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aef6348-328f-44ff-85f2-4e64ca18c138"/>
    <ds:schemaRef ds:uri="b3ebd1db-ee5b-440c-8ec8-80e2f7e5b517"/>
    <ds:schemaRef ds:uri="4ca3c874-5791-4790-91a9-3a7efafafd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146A67C-639F-49CC-9D46-CA8ED4241284}">
  <ds:schemaRefs>
    <ds:schemaRef ds:uri="http://purl.org/dc/elements/1.1/"/>
    <ds:schemaRef ds:uri="http://schemas.microsoft.com/sharepoint/v3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4ca3c874-5791-4790-91a9-3a7efafafd91"/>
    <ds:schemaRef ds:uri="http://schemas.microsoft.com/office/2006/documentManagement/types"/>
    <ds:schemaRef ds:uri="1aef6348-328f-44ff-85f2-4e64ca18c138"/>
    <ds:schemaRef ds:uri="http://schemas.microsoft.com/office/2006/metadata/properties"/>
    <ds:schemaRef ds:uri="b3ebd1db-ee5b-440c-8ec8-80e2f7e5b51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20221006 bewonersoverleg</Template>
  <TotalTime>347</TotalTime>
  <Words>923</Words>
  <Application>Microsoft Office PowerPoint</Application>
  <PresentationFormat>Breedbeeld</PresentationFormat>
  <Paragraphs>193</Paragraphs>
  <Slides>36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3</vt:i4>
      </vt:variant>
      <vt:variant>
        <vt:lpstr>Diatitels</vt:lpstr>
      </vt:variant>
      <vt:variant>
        <vt:i4>36</vt:i4>
      </vt:variant>
    </vt:vector>
  </HeadingPairs>
  <TitlesOfParts>
    <vt:vector size="47" baseType="lpstr">
      <vt:lpstr>arial</vt:lpstr>
      <vt:lpstr>arial</vt:lpstr>
      <vt:lpstr>ArialMT</vt:lpstr>
      <vt:lpstr>Calibri</vt:lpstr>
      <vt:lpstr>Calibri Light</vt:lpstr>
      <vt:lpstr>Tahoma</vt:lpstr>
      <vt:lpstr>Verdana</vt:lpstr>
      <vt:lpstr>Wingdings</vt:lpstr>
      <vt:lpstr>Titeldia  beeld</vt:lpstr>
      <vt:lpstr>Titeldia rood</vt:lpstr>
      <vt:lpstr>Dia titel/voettekst</vt:lpstr>
      <vt:lpstr>Bergstraat - Knokstraat</vt:lpstr>
      <vt:lpstr>Programma</vt:lpstr>
      <vt:lpstr>Projectgebied</vt:lpstr>
      <vt:lpstr>Aanleiding: verkeersveiligheid</vt:lpstr>
      <vt:lpstr>Aanleiding: verkeersveiligheid</vt:lpstr>
      <vt:lpstr>Aanleiding: riolering</vt:lpstr>
      <vt:lpstr>Effectieve werken</vt:lpstr>
      <vt:lpstr>BERGSTRAAT-KNOKSTRAAT Wegenis en rioleringsontwerp</vt:lpstr>
      <vt:lpstr>Beschrijving werken Bergstraat-Knokstraat</vt:lpstr>
      <vt:lpstr>PowerPoint-presentatie</vt:lpstr>
      <vt:lpstr>PowerPoint-presentatie</vt:lpstr>
      <vt:lpstr>Zone tussen Vondelstraat en toegang parkings bedrijf Vandecasteele</vt:lpstr>
      <vt:lpstr>Zone tussen Vondelstraat en toegang parkings bedrijf Vandecasteele</vt:lpstr>
      <vt:lpstr>Zone Open ruimte </vt:lpstr>
      <vt:lpstr>Zone Open ruimte </vt:lpstr>
      <vt:lpstr>Zone tot voorbij kruispunt Wolverijdreef</vt:lpstr>
      <vt:lpstr>Zone tot voorbij kruispunt Wolverijdreef</vt:lpstr>
      <vt:lpstr>Zone tot voorbij kruispunt Wolverijdreef</vt:lpstr>
      <vt:lpstr>Zone voorbij kruispunt Wolverijdreef</vt:lpstr>
      <vt:lpstr>PowerPoint-presentatie</vt:lpstr>
      <vt:lpstr>Deel thv het bedrijf Vandecasteele</vt:lpstr>
      <vt:lpstr>Deel thv het bedrijf Vandecasteele</vt:lpstr>
      <vt:lpstr>Deel thv vanaf bedrijf Vandecasteele tot Moeskroensesteenweg</vt:lpstr>
      <vt:lpstr>PowerPoint-presentatie</vt:lpstr>
      <vt:lpstr>Riolering </vt:lpstr>
      <vt:lpstr>Riolering</vt:lpstr>
      <vt:lpstr>PowerPoint-presentatie</vt:lpstr>
      <vt:lpstr>PowerPoint-presentatie</vt:lpstr>
      <vt:lpstr>PowerPoint-presentatie</vt:lpstr>
      <vt:lpstr>Afkoppeling op privaat domein</vt:lpstr>
      <vt:lpstr>Afkoppeling op privaat domein</vt:lpstr>
      <vt:lpstr>Afkoppeling op privaat domein</vt:lpstr>
      <vt:lpstr>Afkoppeling op privaat domein</vt:lpstr>
      <vt:lpstr>Partners en subsidies</vt:lpstr>
      <vt:lpstr>Timing</vt:lpstr>
      <vt:lpstr>Tijd voor vragen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Bergstraat - Knokstraat</dc:title>
  <dc:creator>ann cnockaert</dc:creator>
  <cp:lastModifiedBy>Laurence Singier</cp:lastModifiedBy>
  <cp:revision>6</cp:revision>
  <dcterms:created xsi:type="dcterms:W3CDTF">2022-10-03T12:07:36Z</dcterms:created>
  <dcterms:modified xsi:type="dcterms:W3CDTF">2022-10-10T06:51:22Z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0x010100BE75851770FD794BAE892F022DE862C7</vt:lpwstr>
  </property>
</Properties>
</file>