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88" r:id="rId5"/>
    <p:sldMasterId id="2147483660" r:id="rId6"/>
  </p:sldMasterIdLst>
  <p:notesMasterIdLst>
    <p:notesMasterId r:id="rId38"/>
  </p:notesMasterIdLst>
  <p:sldIdLst>
    <p:sldId id="322" r:id="rId7"/>
    <p:sldId id="307" r:id="rId8"/>
    <p:sldId id="308" r:id="rId9"/>
    <p:sldId id="321" r:id="rId10"/>
    <p:sldId id="315" r:id="rId11"/>
    <p:sldId id="314" r:id="rId12"/>
    <p:sldId id="325" r:id="rId13"/>
    <p:sldId id="274" r:id="rId14"/>
    <p:sldId id="335" r:id="rId15"/>
    <p:sldId id="326" r:id="rId16"/>
    <p:sldId id="282" r:id="rId17"/>
    <p:sldId id="323" r:id="rId18"/>
    <p:sldId id="338" r:id="rId19"/>
    <p:sldId id="339" r:id="rId20"/>
    <p:sldId id="332" r:id="rId21"/>
    <p:sldId id="345" r:id="rId22"/>
    <p:sldId id="329" r:id="rId23"/>
    <p:sldId id="334" r:id="rId24"/>
    <p:sldId id="336" r:id="rId25"/>
    <p:sldId id="342" r:id="rId26"/>
    <p:sldId id="343" r:id="rId27"/>
    <p:sldId id="340" r:id="rId28"/>
    <p:sldId id="341" r:id="rId29"/>
    <p:sldId id="344" r:id="rId30"/>
    <p:sldId id="346" r:id="rId31"/>
    <p:sldId id="305" r:id="rId32"/>
    <p:sldId id="309" r:id="rId33"/>
    <p:sldId id="313" r:id="rId34"/>
    <p:sldId id="310" r:id="rId35"/>
    <p:sldId id="312" r:id="rId36"/>
    <p:sldId id="311" r:id="rId37"/>
  </p:sldIdLst>
  <p:sldSz cx="12192000" cy="6858000"/>
  <p:notesSz cx="6797675" cy="9872663"/>
  <p:defaultTextStyle>
    <a:defPPr>
      <a:defRPr lang="nl-BE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inka T'Kindt" initials="KT" lastIdx="1" clrIdx="0">
    <p:extLst>
      <p:ext uri="{19B8F6BF-5375-455C-9EA6-DF929625EA0E}">
        <p15:presenceInfo xmlns:p15="http://schemas.microsoft.com/office/powerpoint/2012/main" userId="Katinka T'Kindt" providerId="None"/>
      </p:ext>
    </p:extLst>
  </p:cmAuthor>
  <p:cmAuthor id="2" name="Laurence Singier" initials="LS" lastIdx="9" clrIdx="1">
    <p:extLst>
      <p:ext uri="{19B8F6BF-5375-455C-9EA6-DF929625EA0E}">
        <p15:presenceInfo xmlns:p15="http://schemas.microsoft.com/office/powerpoint/2012/main" userId="S::laurence.singier@kortrijk.be::427cd5a1-eaf1-499a-932c-832c885c4d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8BA"/>
    <a:srgbClr val="FFFFFF"/>
    <a:srgbClr val="B0B90B"/>
    <a:srgbClr val="E30613"/>
    <a:srgbClr val="B9A550"/>
    <a:srgbClr val="C89555"/>
    <a:srgbClr val="FEF3BA"/>
    <a:srgbClr val="1B191A"/>
    <a:srgbClr val="394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7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9D54B1-BF04-412F-8404-E5B2E1A1D3C0}" type="datetimeFigureOut">
              <a:rPr lang="nl-BE" smtClean="0"/>
              <a:t>29/09/2021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7ADD9F-730E-4D64-83FC-61BD4C75B564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6493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Op</a:t>
            </a:r>
            <a:r>
              <a:rPr lang="nl-BE" baseline="0" dirty="0"/>
              <a:t> deze manier </a:t>
            </a:r>
            <a:r>
              <a:rPr lang="nl-BE" baseline="0" dirty="0" err="1"/>
              <a:t>kunen</a:t>
            </a:r>
            <a:r>
              <a:rPr lang="nl-BE" baseline="0" dirty="0"/>
              <a:t> we van de oude parking een </a:t>
            </a:r>
            <a:r>
              <a:rPr lang="nl-BE" baseline="0" dirty="0" err="1"/>
              <a:t>fantscihte</a:t>
            </a:r>
            <a:r>
              <a:rPr lang="nl-BE" baseline="0" dirty="0"/>
              <a:t> park maken met..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1702A4-FB54-4631-9025-B75A992D7B1D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7967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="" xmlns:a16="http://schemas.microsoft.com/office/drawing/2014/main" id="{3C3F6E73-8C51-7246-9DDC-AFC61141BD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6" name="Titel 1">
            <a:extLst>
              <a:ext uri="{FF2B5EF4-FFF2-40B4-BE49-F238E27FC236}">
                <a16:creationId xmlns="" xmlns:a16="http://schemas.microsoft.com/office/drawing/2014/main" id="{E7801247-8190-F44A-A43A-7B94B551B080}"/>
              </a:ext>
            </a:extLst>
          </p:cNvPr>
          <p:cNvSpPr txBox="1">
            <a:spLocks/>
          </p:cNvSpPr>
          <p:nvPr userDrawn="1"/>
        </p:nvSpPr>
        <p:spPr>
          <a:xfrm>
            <a:off x="669154" y="5835958"/>
            <a:ext cx="8929968" cy="678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2800" b="0"/>
              <a:t>Klik om een titel toe te voegen</a:t>
            </a:r>
            <a:endParaRPr lang="nl-BE" sz="2800" b="0"/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="" xmlns:a16="http://schemas.microsoft.com/office/drawing/2014/main" id="{FC03CA4A-58DD-9C4F-B481-F6587865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40664"/>
            <a:ext cx="8360666" cy="2269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11" name="Tijdelijke aanduiding voor tekst 20">
            <a:extLst>
              <a:ext uri="{FF2B5EF4-FFF2-40B4-BE49-F238E27FC236}">
                <a16:creationId xmlns="" xmlns:a16="http://schemas.microsoft.com/office/drawing/2014/main" id="{276F5D6A-0DFA-D94A-832B-9DE67A8E2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8" y="5981700"/>
            <a:ext cx="830748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5558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rood met titel/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itel 1">
            <a:extLst>
              <a:ext uri="{FF2B5EF4-FFF2-40B4-BE49-F238E27FC236}">
                <a16:creationId xmlns="" xmlns:a16="http://schemas.microsoft.com/office/drawing/2014/main" id="{0AB5D4F5-38C4-DF41-8D71-1375BF4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40664"/>
            <a:ext cx="8360666" cy="2269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een titel toe te voegen</a:t>
            </a:r>
            <a:endParaRPr lang="nl-BE"/>
          </a:p>
        </p:txBody>
      </p:sp>
      <p:sp>
        <p:nvSpPr>
          <p:cNvPr id="11" name="Tijdelijke aanduiding voor tekst 20">
            <a:extLst>
              <a:ext uri="{FF2B5EF4-FFF2-40B4-BE49-F238E27FC236}">
                <a16:creationId xmlns="" xmlns:a16="http://schemas.microsoft.com/office/drawing/2014/main" id="{D9E4AAA2-6EBA-EF4C-8191-F9B667D41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8" y="5981700"/>
            <a:ext cx="830748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4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 titel/tekst/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2AABAE-0E50-4F4D-8CDB-CFC022215E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een titel toe te voegen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D307C53F-3BF1-4215-9A5C-AB5858CF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553596"/>
            <a:ext cx="10515600" cy="46233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23E87376-1A42-45C3-ADB7-54B75290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26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titel/tekst/voet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75031C20-5DE0-4BF0-B611-DDCDCF2CA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een titel toe te voegen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="" xmlns:a16="http://schemas.microsoft.com/office/drawing/2014/main" id="{85E9F1AF-FB10-49D1-AC87-66F8B2E11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53595"/>
            <a:ext cx="5181600" cy="462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="" xmlns:a16="http://schemas.microsoft.com/office/drawing/2014/main" id="{57FE40DF-F7E3-4503-A3E0-16D34D94F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553595"/>
            <a:ext cx="5181600" cy="462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="" xmlns:a16="http://schemas.microsoft.com/office/drawing/2014/main" id="{0F209B4E-DAB2-46EC-B561-1FB9EFF7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664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 titel/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EF234B4-D29B-4E8D-AB59-C497D15D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een titel toe te voegen</a:t>
            </a:r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="" xmlns:a16="http://schemas.microsoft.com/office/drawing/2014/main" id="{A9F3A683-4092-4D49-8BAE-7B00E226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735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39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8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="" xmlns:a16="http://schemas.microsoft.com/office/drawing/2014/main" id="{EC8456B5-45B7-4EEF-9847-B0AA02771792}"/>
              </a:ext>
            </a:extLst>
          </p:cNvPr>
          <p:cNvSpPr/>
          <p:nvPr userDrawn="1"/>
        </p:nvSpPr>
        <p:spPr>
          <a:xfrm>
            <a:off x="0" y="-58189"/>
            <a:ext cx="12252960" cy="691618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="" xmlns:a16="http://schemas.microsoft.com/office/drawing/2014/main" id="{A39A3C3F-424B-2D47-9562-3B6FD031D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77" y="4343399"/>
            <a:ext cx="1751775" cy="21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6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="" xmlns:a16="http://schemas.microsoft.com/office/drawing/2014/main" id="{ECD17401-80E5-4D8B-A5DA-4A82B167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61642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/>
              <a:t>Klik om een titel toe te voegen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="" xmlns:a16="http://schemas.microsoft.com/office/drawing/2014/main" id="{F1A882A6-D55C-4637-9E0B-D8159E2A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2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94346"/>
                </a:solidFill>
              </a:defRPr>
            </a:lvl1pPr>
          </a:lstStyle>
          <a:p>
            <a:endParaRPr lang="nl-BE"/>
          </a:p>
        </p:txBody>
      </p:sp>
      <p:sp>
        <p:nvSpPr>
          <p:cNvPr id="10" name="Rechthoek: afgeronde hoeken 9">
            <a:extLst>
              <a:ext uri="{FF2B5EF4-FFF2-40B4-BE49-F238E27FC236}">
                <a16:creationId xmlns="" xmlns:a16="http://schemas.microsoft.com/office/drawing/2014/main" id="{A938FD6A-46AF-42A3-B5B2-70E67138684D}"/>
              </a:ext>
            </a:extLst>
          </p:cNvPr>
          <p:cNvSpPr/>
          <p:nvPr userDrawn="1"/>
        </p:nvSpPr>
        <p:spPr>
          <a:xfrm>
            <a:off x="10843579" y="5417245"/>
            <a:ext cx="1786571" cy="1783656"/>
          </a:xfrm>
          <a:prstGeom prst="roundRect">
            <a:avLst>
              <a:gd name="adj" fmla="val 20083"/>
            </a:avLst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8AD1793B-9C8D-4509-89AB-1C74A8DB4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27" y="5700718"/>
            <a:ext cx="802359" cy="9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7" r:id="rId4"/>
  </p:sldLayoutIdLst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E30613"/>
          </a:solidFill>
          <a:latin typeface="+mn-lt"/>
          <a:ea typeface="+mj-ea"/>
          <a:cs typeface="+mj-cs"/>
        </a:defRPr>
      </a:lvl1pPr>
    </p:titleStyle>
    <p:bodyStyle>
      <a:lvl1pPr marL="228606" indent="-228606" algn="l" defTabSz="91442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b="1" kern="1200">
          <a:solidFill>
            <a:srgbClr val="394346"/>
          </a:solidFill>
          <a:latin typeface="+mn-lt"/>
          <a:ea typeface="+mn-ea"/>
          <a:cs typeface="+mn-cs"/>
        </a:defRPr>
      </a:lvl1pPr>
      <a:lvl2pPr marL="68581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1" kern="1200">
          <a:solidFill>
            <a:srgbClr val="394346"/>
          </a:solidFill>
          <a:latin typeface="+mn-lt"/>
          <a:ea typeface="+mn-ea"/>
          <a:cs typeface="+mn-cs"/>
        </a:defRPr>
      </a:lvl2pPr>
      <a:lvl3pPr marL="114302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000" kern="1200">
          <a:solidFill>
            <a:srgbClr val="394346"/>
          </a:solidFill>
          <a:latin typeface="+mn-lt"/>
          <a:ea typeface="+mn-ea"/>
          <a:cs typeface="+mn-cs"/>
        </a:defRPr>
      </a:lvl3pPr>
      <a:lvl4pPr marL="1600241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rgbClr val="394346"/>
          </a:solidFill>
          <a:latin typeface="+mn-lt"/>
          <a:ea typeface="+mn-ea"/>
          <a:cs typeface="+mn-cs"/>
        </a:defRPr>
      </a:lvl4pPr>
      <a:lvl5pPr marL="2057452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rgbClr val="394346"/>
          </a:solidFill>
          <a:latin typeface="+mn-lt"/>
          <a:ea typeface="+mn-ea"/>
          <a:cs typeface="+mn-cs"/>
        </a:defRPr>
      </a:lvl5pPr>
      <a:lvl6pPr marL="2514663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cid:image012.png@01D757A7.23F03A2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cid:image013.png@01D757A7.23F03A20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cid:image014.png@01D757A7.23F03A2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kortrijk.be/Groeningelaan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6096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0" y="-3250"/>
            <a:ext cx="12311406" cy="1238928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nl-BE" sz="36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Welkom</a:t>
            </a:r>
            <a:br>
              <a:rPr lang="nl-BE" sz="36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</a:br>
            <a:r>
              <a:rPr lang="nl-BE" sz="3600" dirty="0">
                <a:solidFill>
                  <a:srgbClr val="FF0000"/>
                </a:solidFill>
                <a:latin typeface="Tahoma"/>
                <a:ea typeface="Tahoma"/>
                <a:cs typeface="Tahoma"/>
              </a:rPr>
              <a:t>Samen voor </a:t>
            </a:r>
            <a:r>
              <a:rPr lang="nl-BE" sz="3600" dirty="0">
                <a:solidFill>
                  <a:schemeClr val="tx1"/>
                </a:solidFill>
                <a:latin typeface="Tahoma"/>
                <a:ea typeface="Tahoma"/>
                <a:cs typeface="Tahoma"/>
              </a:rPr>
              <a:t>een mooier en groener Groeningepark</a:t>
            </a:r>
            <a:r>
              <a:rPr lang="nl-BE" sz="3600" dirty="0">
                <a:latin typeface="Tahoma"/>
                <a:ea typeface="Tahoma"/>
                <a:cs typeface="Tahoma"/>
              </a:rPr>
              <a:t> </a:t>
            </a:r>
            <a:endParaRPr lang="nl-NL" sz="3600" dirty="0">
              <a:latin typeface="Tahoma"/>
              <a:ea typeface="Tahoma"/>
              <a:cs typeface="Tahoma"/>
            </a:endParaRPr>
          </a:p>
        </p:txBody>
      </p:sp>
      <p:sp>
        <p:nvSpPr>
          <p:cNvPr id="10" name="Rechthoek 9"/>
          <p:cNvSpPr/>
          <p:nvPr/>
        </p:nvSpPr>
        <p:spPr>
          <a:xfrm>
            <a:off x="3672170" y="6650968"/>
            <a:ext cx="6096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nl-BE" sz="1000">
                <a:solidFill>
                  <a:schemeClr val="bg1"/>
                </a:solidFill>
              </a:rPr>
              <a:t>Ontwerpbureau Cnockaert Urban Engineering - Landschapsarchitecte Katinka </a:t>
            </a:r>
            <a:r>
              <a:rPr lang="nl-BE" sz="1000" err="1">
                <a:solidFill>
                  <a:schemeClr val="bg1"/>
                </a:solidFill>
              </a:rPr>
              <a:t>‘T</a:t>
            </a:r>
            <a:r>
              <a:rPr lang="nl-BE" sz="1000">
                <a:solidFill>
                  <a:schemeClr val="bg1"/>
                </a:solidFill>
              </a:rPr>
              <a:t> </a:t>
            </a:r>
            <a:r>
              <a:rPr lang="nl-BE" sz="1000" err="1">
                <a:solidFill>
                  <a:schemeClr val="bg1"/>
                </a:solidFill>
              </a:rPr>
              <a:t>Kindt</a:t>
            </a:r>
            <a:r>
              <a:rPr lang="nl-BE" sz="1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2F400F27-2D59-3B44-B908-D302240C1B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77" y="4343399"/>
            <a:ext cx="1751775" cy="2171193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700" y="2407530"/>
            <a:ext cx="1519328" cy="151932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099" y="3791448"/>
            <a:ext cx="1030530" cy="67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69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529" y="0"/>
            <a:ext cx="4051075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845461" y="2497920"/>
            <a:ext cx="5522650" cy="2300070"/>
            <a:chOff x="845461" y="2497920"/>
            <a:chExt cx="5522650" cy="2300070"/>
          </a:xfrm>
        </p:grpSpPr>
        <p:sp>
          <p:nvSpPr>
            <p:cNvPr id="11" name="Rechthoek 10"/>
            <p:cNvSpPr/>
            <p:nvPr/>
          </p:nvSpPr>
          <p:spPr>
            <a:xfrm>
              <a:off x="845461" y="3737473"/>
              <a:ext cx="1657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WOONZORGCENTRUM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SINT CAROLUS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4581596" y="4520991"/>
              <a:ext cx="1786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BASISSCHOOL SINT-JOZEF</a:t>
              </a: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1048529" y="2497920"/>
              <a:ext cx="18604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PSYCHIATRISCH 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HEILIGE FAMILIE</a:t>
              </a:r>
            </a:p>
          </p:txBody>
        </p:sp>
      </p:grpSp>
      <p:sp>
        <p:nvSpPr>
          <p:cNvPr id="20" name="Titel 9"/>
          <p:cNvSpPr txBox="1">
            <a:spLocks/>
          </p:cNvSpPr>
          <p:nvPr/>
        </p:nvSpPr>
        <p:spPr>
          <a:xfrm>
            <a:off x="6797964" y="383925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/>
              <a:t>FLEXIBELE RUIMTE</a:t>
            </a:r>
          </a:p>
        </p:txBody>
      </p:sp>
      <p:sp>
        <p:nvSpPr>
          <p:cNvPr id="23" name="Rechthoek 22"/>
          <p:cNvSpPr/>
          <p:nvPr/>
        </p:nvSpPr>
        <p:spPr>
          <a:xfrm>
            <a:off x="5766379" y="4912822"/>
            <a:ext cx="141256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FLEXIBELE RUIMTE </a:t>
            </a:r>
          </a:p>
        </p:txBody>
      </p:sp>
      <p:sp>
        <p:nvSpPr>
          <p:cNvPr id="24" name="Ovaal 23"/>
          <p:cNvSpPr/>
          <p:nvPr/>
        </p:nvSpPr>
        <p:spPr>
          <a:xfrm>
            <a:off x="2503223" y="4247687"/>
            <a:ext cx="1193123" cy="1389542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7" name="Rechte verbindingslijn met pijl 26"/>
          <p:cNvCxnSpPr>
            <a:endCxn id="23" idx="1"/>
          </p:cNvCxnSpPr>
          <p:nvPr/>
        </p:nvCxnSpPr>
        <p:spPr>
          <a:xfrm>
            <a:off x="3202986" y="4831889"/>
            <a:ext cx="2563393" cy="219433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61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9"/>
          <p:cNvSpPr txBox="1">
            <a:spLocks/>
          </p:cNvSpPr>
          <p:nvPr/>
        </p:nvSpPr>
        <p:spPr>
          <a:xfrm>
            <a:off x="6797964" y="383925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/>
              <a:t>FLEXIBELE RUIMTE</a:t>
            </a:r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42116"/>
            <a:ext cx="365760" cy="289758"/>
          </a:xfrm>
          <a:prstGeom prst="rect">
            <a:avLst/>
          </a:prstGeom>
        </p:spPr>
      </p:pic>
      <p:pic>
        <p:nvPicPr>
          <p:cNvPr id="15" name="Afbeelding 14" descr="cid:image012.png@01D757A7.23F03A2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51" y="1538081"/>
            <a:ext cx="4633394" cy="32978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7325686" y="2970189"/>
            <a:ext cx="3270042" cy="1457322"/>
          </a:xfrm>
          <a:prstGeom prst="rect">
            <a:avLst/>
          </a:prstGeom>
          <a:ln>
            <a:solidFill>
              <a:srgbClr val="2A98BA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BE" sz="1600" u="sng" dirty="0">
                <a:solidFill>
                  <a:srgbClr val="2A98BA"/>
                </a:solidFill>
                <a:ea typeface="Calibri" panose="020F0502020204030204" pitchFamily="34" charset="0"/>
              </a:rPr>
              <a:t>Top 3 deelnemers: </a:t>
            </a:r>
            <a:endParaRPr lang="nl-BE" sz="1400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BE" sz="1600" dirty="0">
                <a:solidFill>
                  <a:srgbClr val="2A98BA"/>
                </a:solidFill>
                <a:ea typeface="Calibri" panose="020F0502020204030204" pitchFamily="34" charset="0"/>
              </a:rPr>
              <a:t> </a:t>
            </a:r>
            <a:endParaRPr lang="nl-BE" sz="1400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b="1" dirty="0">
                <a:solidFill>
                  <a:srgbClr val="2A98BA"/>
                </a:solidFill>
                <a:ea typeface="Calibri" panose="020F0502020204030204" pitchFamily="34" charset="0"/>
              </a:rPr>
              <a:t>Platform rond boom </a:t>
            </a:r>
            <a:endParaRPr lang="nl-BE" b="1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dirty="0" err="1">
                <a:solidFill>
                  <a:srgbClr val="2A98BA"/>
                </a:solidFill>
                <a:ea typeface="Calibri" panose="020F0502020204030204" pitchFamily="34" charset="0"/>
              </a:rPr>
              <a:t>Petanque</a:t>
            </a:r>
            <a:r>
              <a:rPr lang="nl-NL" dirty="0">
                <a:solidFill>
                  <a:srgbClr val="2A98BA"/>
                </a:solidFill>
                <a:ea typeface="Calibri" panose="020F0502020204030204" pitchFamily="34" charset="0"/>
              </a:rPr>
              <a:t> 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b="1" dirty="0">
                <a:solidFill>
                  <a:srgbClr val="2A98BA"/>
                </a:solidFill>
                <a:ea typeface="Calibri" panose="020F0502020204030204" pitchFamily="34" charset="0"/>
              </a:rPr>
              <a:t>Schommel voor jong en oud</a:t>
            </a:r>
            <a:endParaRPr lang="nl-BE" b="1" dirty="0">
              <a:solidFill>
                <a:srgbClr val="2A98BA"/>
              </a:solidFill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085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="" xmlns:a16="http://schemas.microsoft.com/office/drawing/2014/main" id="{B91A5ADD-8FC5-404F-BB6F-C3DDB5ADA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8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7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68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675" y="0"/>
            <a:ext cx="4051075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615476" y="2143097"/>
            <a:ext cx="5151914" cy="2730300"/>
            <a:chOff x="3629367" y="2143097"/>
            <a:chExt cx="5151914" cy="2730300"/>
          </a:xfrm>
        </p:grpSpPr>
        <p:sp>
          <p:nvSpPr>
            <p:cNvPr id="11" name="Rechthoek 10"/>
            <p:cNvSpPr/>
            <p:nvPr/>
          </p:nvSpPr>
          <p:spPr>
            <a:xfrm>
              <a:off x="3629367" y="3552370"/>
              <a:ext cx="1657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WOONZORGCENTRUM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SINT CAROLUS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6994766" y="4596398"/>
              <a:ext cx="1786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BASISSCHOOL SINT-JOZEF</a:t>
              </a: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3720713" y="2143097"/>
              <a:ext cx="18604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PSYCHIATRISCH 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HEILIGE FAMILIE</a:t>
              </a:r>
            </a:p>
          </p:txBody>
        </p:sp>
      </p:grpSp>
      <p:sp>
        <p:nvSpPr>
          <p:cNvPr id="17" name="Rechthoek 16"/>
          <p:cNvSpPr/>
          <p:nvPr/>
        </p:nvSpPr>
        <p:spPr>
          <a:xfrm>
            <a:off x="6198454" y="3039415"/>
            <a:ext cx="179574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GECULTIVEERDE NATUUR</a:t>
            </a:r>
          </a:p>
        </p:txBody>
      </p:sp>
      <p:sp>
        <p:nvSpPr>
          <p:cNvPr id="19" name="Ovaal 18"/>
          <p:cNvSpPr/>
          <p:nvPr/>
        </p:nvSpPr>
        <p:spPr>
          <a:xfrm>
            <a:off x="2703003" y="2696094"/>
            <a:ext cx="1193123" cy="1100605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Ovaal 20"/>
          <p:cNvSpPr/>
          <p:nvPr/>
        </p:nvSpPr>
        <p:spPr>
          <a:xfrm>
            <a:off x="3124944" y="1867645"/>
            <a:ext cx="1026916" cy="861108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26" name="Rechte verbindingslijn met pijl 25"/>
          <p:cNvCxnSpPr>
            <a:endCxn id="17" idx="1"/>
          </p:cNvCxnSpPr>
          <p:nvPr/>
        </p:nvCxnSpPr>
        <p:spPr>
          <a:xfrm flipV="1">
            <a:off x="3295181" y="3177915"/>
            <a:ext cx="2903273" cy="64303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hoek 19"/>
          <p:cNvSpPr/>
          <p:nvPr/>
        </p:nvSpPr>
        <p:spPr>
          <a:xfrm>
            <a:off x="6198454" y="2202477"/>
            <a:ext cx="127708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NATUUR EILAND </a:t>
            </a:r>
          </a:p>
        </p:txBody>
      </p:sp>
      <p:cxnSp>
        <p:nvCxnSpPr>
          <p:cNvPr id="22" name="Rechte verbindingslijn met pijl 21"/>
          <p:cNvCxnSpPr>
            <a:endCxn id="20" idx="1"/>
          </p:cNvCxnSpPr>
          <p:nvPr/>
        </p:nvCxnSpPr>
        <p:spPr>
          <a:xfrm>
            <a:off x="3775863" y="2299961"/>
            <a:ext cx="2422591" cy="41016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el 9"/>
          <p:cNvSpPr txBox="1">
            <a:spLocks/>
          </p:cNvSpPr>
          <p:nvPr/>
        </p:nvSpPr>
        <p:spPr>
          <a:xfrm>
            <a:off x="5744682" y="254616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/>
              <a:t>GECULTIVEERDE NATUUR</a:t>
            </a:r>
          </a:p>
        </p:txBody>
      </p:sp>
    </p:spTree>
    <p:extLst>
      <p:ext uri="{BB962C8B-B14F-4D97-AF65-F5344CB8AC3E}">
        <p14:creationId xmlns:p14="http://schemas.microsoft.com/office/powerpoint/2010/main" val="1241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cid:image013.png@01D757A7.23F03A20"/>
          <p:cNvPicPr/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1850462"/>
            <a:ext cx="4906480" cy="34639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hthoek 3"/>
          <p:cNvSpPr/>
          <p:nvPr/>
        </p:nvSpPr>
        <p:spPr>
          <a:xfrm>
            <a:off x="7617667" y="3129936"/>
            <a:ext cx="3006342" cy="1298817"/>
          </a:xfrm>
          <a:prstGeom prst="rect">
            <a:avLst/>
          </a:prstGeom>
          <a:ln>
            <a:solidFill>
              <a:srgbClr val="2A98BA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BE" sz="1400" u="sng" dirty="0">
                <a:solidFill>
                  <a:srgbClr val="2A98BA"/>
                </a:solidFill>
                <a:ea typeface="Calibri" panose="020F0502020204030204" pitchFamily="34" charset="0"/>
              </a:rPr>
              <a:t>Top 3 deelnemers: </a:t>
            </a:r>
            <a:endParaRPr lang="nl-BE" sz="1200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200" dirty="0">
                <a:solidFill>
                  <a:srgbClr val="2A98BA"/>
                </a:solidFill>
                <a:ea typeface="Calibri" panose="020F0502020204030204" pitchFamily="34" charset="0"/>
              </a:rPr>
              <a:t> </a:t>
            </a:r>
            <a:endParaRPr lang="nl-BE" sz="1200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1600" b="1" dirty="0">
                <a:solidFill>
                  <a:srgbClr val="2A98BA"/>
                </a:solidFill>
                <a:ea typeface="Calibri" panose="020F0502020204030204" pitchFamily="34" charset="0"/>
              </a:rPr>
              <a:t>Kruidentuin en snijbloemen</a:t>
            </a:r>
            <a:endParaRPr lang="nl-BE" sz="1600" b="1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1600" dirty="0">
                <a:solidFill>
                  <a:srgbClr val="2A98BA"/>
                </a:solidFill>
                <a:ea typeface="Calibri" panose="020F0502020204030204" pitchFamily="34" charset="0"/>
              </a:rPr>
              <a:t>Terraszone</a:t>
            </a: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sz="1600" b="1" dirty="0">
                <a:solidFill>
                  <a:srgbClr val="2A98BA"/>
                </a:solidFill>
                <a:ea typeface="Calibri" panose="020F0502020204030204" pitchFamily="34" charset="0"/>
              </a:rPr>
              <a:t>Waterspel</a:t>
            </a:r>
            <a:endParaRPr lang="nl-BE" sz="1600" b="1" dirty="0">
              <a:solidFill>
                <a:srgbClr val="2A98BA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5" name="Titel 9"/>
          <p:cNvSpPr txBox="1">
            <a:spLocks/>
          </p:cNvSpPr>
          <p:nvPr/>
        </p:nvSpPr>
        <p:spPr>
          <a:xfrm>
            <a:off x="5744682" y="254616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/>
              <a:t>GECULTIVEERDE NATUUR</a:t>
            </a:r>
          </a:p>
        </p:txBody>
      </p:sp>
    </p:spTree>
    <p:extLst>
      <p:ext uri="{BB962C8B-B14F-4D97-AF65-F5344CB8AC3E}">
        <p14:creationId xmlns:p14="http://schemas.microsoft.com/office/powerpoint/2010/main" val="2331338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1751B3B-C13D-4B17-B2A5-194D0BE61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4" name="Afbeelding 3">
            <a:extLst>
              <a:ext uri="{FF2B5EF4-FFF2-40B4-BE49-F238E27FC236}">
                <a16:creationId xmlns="" xmlns:a16="http://schemas.microsoft.com/office/drawing/2014/main" id="{3859958C-5453-4544-94F6-7B81DC8F9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3634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02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61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984" y="978854"/>
            <a:ext cx="4921454" cy="4558044"/>
          </a:xfrm>
          <a:prstGeom prst="ellipse">
            <a:avLst/>
          </a:prstGeom>
        </p:spPr>
      </p:pic>
      <p:pic>
        <p:nvPicPr>
          <p:cNvPr id="3" name="Afbeelding 2" descr="cid:image014.png@01D757A7.23F03A20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54" y="1916013"/>
            <a:ext cx="5255562" cy="36208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el 9"/>
          <p:cNvSpPr txBox="1">
            <a:spLocks/>
          </p:cNvSpPr>
          <p:nvPr/>
        </p:nvSpPr>
        <p:spPr>
          <a:xfrm>
            <a:off x="5744682" y="254616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/>
              <a:t>NATUUR EILAND</a:t>
            </a:r>
          </a:p>
        </p:txBody>
      </p:sp>
      <p:sp>
        <p:nvSpPr>
          <p:cNvPr id="5" name="Rechthoek 4"/>
          <p:cNvSpPr/>
          <p:nvPr/>
        </p:nvSpPr>
        <p:spPr>
          <a:xfrm>
            <a:off x="5454074" y="3931245"/>
            <a:ext cx="2077942" cy="1426544"/>
          </a:xfrm>
          <a:prstGeom prst="rect">
            <a:avLst/>
          </a:prstGeom>
          <a:ln>
            <a:solidFill>
              <a:srgbClr val="2A98BA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nl-BE" sz="1600" u="sng" dirty="0">
                <a:solidFill>
                  <a:srgbClr val="2A98BA"/>
                </a:solidFill>
                <a:ea typeface="Calibri" panose="020F0502020204030204" pitchFamily="34" charset="0"/>
              </a:rPr>
              <a:t>Top 3 deelnemers: </a:t>
            </a:r>
            <a:endParaRPr lang="nl-BE" sz="1400" dirty="0">
              <a:solidFill>
                <a:srgbClr val="2A98BA"/>
              </a:solidFill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nl-NL" sz="1400" dirty="0">
                <a:solidFill>
                  <a:srgbClr val="2A98BA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 </a:t>
            </a:r>
            <a:endParaRPr lang="nl-BE" sz="1400" dirty="0">
              <a:solidFill>
                <a:srgbClr val="2A98B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b="1" dirty="0">
                <a:solidFill>
                  <a:srgbClr val="2A98BA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Wilde natuur</a:t>
            </a:r>
            <a:endParaRPr lang="nl-BE" b="1" dirty="0">
              <a:solidFill>
                <a:srgbClr val="2A98B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0"/>
              </a:spcAft>
              <a:buFont typeface="+mj-lt"/>
              <a:buAutoNum type="arabicPeriod"/>
            </a:pPr>
            <a:r>
              <a:rPr lang="nl-NL" b="1" dirty="0" err="1">
                <a:solidFill>
                  <a:srgbClr val="2A98BA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Slenterpad</a:t>
            </a:r>
            <a:endParaRPr lang="nl-BE" b="1" dirty="0">
              <a:solidFill>
                <a:srgbClr val="2A98BA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5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dirty="0">
                <a:solidFill>
                  <a:srgbClr val="2A98BA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Waterbeleving </a:t>
            </a:r>
            <a:endParaRPr lang="nl-BE" dirty="0">
              <a:solidFill>
                <a:srgbClr val="2A98BA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978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62" y="0"/>
            <a:ext cx="4051075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3629367" y="2143097"/>
            <a:ext cx="5151914" cy="2730300"/>
            <a:chOff x="3629367" y="2143097"/>
            <a:chExt cx="5151914" cy="2730300"/>
          </a:xfrm>
        </p:grpSpPr>
        <p:sp>
          <p:nvSpPr>
            <p:cNvPr id="11" name="Rechthoek 10"/>
            <p:cNvSpPr/>
            <p:nvPr/>
          </p:nvSpPr>
          <p:spPr>
            <a:xfrm>
              <a:off x="3629367" y="3552370"/>
              <a:ext cx="1657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WOONZORGCENTRUM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SINT CAROLUS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6994766" y="4596398"/>
              <a:ext cx="1786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BASISSCHOOL SINT-JOZEF</a:t>
              </a: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3720713" y="2143097"/>
              <a:ext cx="18604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PSYCHIATRISCH 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HEILIGE FAMILIE</a:t>
              </a:r>
            </a:p>
          </p:txBody>
        </p:sp>
      </p:grpSp>
      <p:sp>
        <p:nvSpPr>
          <p:cNvPr id="10" name="Rechthoek 9"/>
          <p:cNvSpPr/>
          <p:nvPr/>
        </p:nvSpPr>
        <p:spPr>
          <a:xfrm>
            <a:off x="8577013" y="5743796"/>
            <a:ext cx="138390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TOEGANGSPOORT </a:t>
            </a:r>
          </a:p>
        </p:txBody>
      </p:sp>
      <p:sp>
        <p:nvSpPr>
          <p:cNvPr id="3" name="Ovaal 2"/>
          <p:cNvSpPr/>
          <p:nvPr/>
        </p:nvSpPr>
        <p:spPr>
          <a:xfrm>
            <a:off x="4857491" y="5316718"/>
            <a:ext cx="1599434" cy="1541282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0" name="Rechte verbindingslijn met pijl 29"/>
          <p:cNvCxnSpPr/>
          <p:nvPr/>
        </p:nvCxnSpPr>
        <p:spPr>
          <a:xfrm flipV="1">
            <a:off x="5581159" y="5882296"/>
            <a:ext cx="2995854" cy="385339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9"/>
          <p:cNvSpPr txBox="1">
            <a:spLocks/>
          </p:cNvSpPr>
          <p:nvPr/>
        </p:nvSpPr>
        <p:spPr>
          <a:xfrm>
            <a:off x="7502460" y="227983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 smtClean="0"/>
              <a:t>TOEGANGSPOORT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153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D256960B-33FF-4996-8F80-A9210D249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Agenda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8E1EFC67-B303-4A3D-A854-EB5220B05CE8}"/>
              </a:ext>
            </a:extLst>
          </p:cNvPr>
          <p:cNvSpPr txBox="1"/>
          <p:nvPr/>
        </p:nvSpPr>
        <p:spPr>
          <a:xfrm>
            <a:off x="838202" y="1413225"/>
            <a:ext cx="9267332" cy="39703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Toelichting door schepen Wout Maddens en  Axel Weydts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cs typeface="Calibri"/>
              </a:rPr>
              <a:t>Resultaten GEEF JE MENING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Voorstelling ontwerp door Bureau Cnockaert en landschapsarchitecte Katinka ‘t Kindt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Mobiliteit en circulatie</a:t>
            </a:r>
          </a:p>
          <a:p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>
                <a:cs typeface="Calibri"/>
              </a:rPr>
              <a:t>Parkeren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Planning en procesverloop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Vragen en gesprek</a:t>
            </a:r>
            <a:endParaRPr lang="nl-BE" i="1" dirty="0">
              <a:cs typeface="Calibri"/>
            </a:endParaRPr>
          </a:p>
          <a:p>
            <a:endParaRPr lang="nl-B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7975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33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323"/>
            <a:ext cx="12294705" cy="61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3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162" y="0"/>
            <a:ext cx="4051075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3629367" y="2143097"/>
            <a:ext cx="5151914" cy="2730300"/>
            <a:chOff x="3629367" y="2143097"/>
            <a:chExt cx="5151914" cy="2730300"/>
          </a:xfrm>
        </p:grpSpPr>
        <p:sp>
          <p:nvSpPr>
            <p:cNvPr id="11" name="Rechthoek 10"/>
            <p:cNvSpPr/>
            <p:nvPr/>
          </p:nvSpPr>
          <p:spPr>
            <a:xfrm>
              <a:off x="3629367" y="3552370"/>
              <a:ext cx="1657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WOONZORGCENTRUM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SINT CAROLUS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6994766" y="4596398"/>
              <a:ext cx="1786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BASISSCHOOL SINT-JOZEF</a:t>
              </a: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3720713" y="2143097"/>
              <a:ext cx="18604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PSYCHIATRISCH 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HEILIGE FAMILIE</a:t>
              </a:r>
            </a:p>
          </p:txBody>
        </p:sp>
      </p:grpSp>
      <p:sp>
        <p:nvSpPr>
          <p:cNvPr id="10" name="Rechthoek 9"/>
          <p:cNvSpPr/>
          <p:nvPr/>
        </p:nvSpPr>
        <p:spPr>
          <a:xfrm>
            <a:off x="8781281" y="5206065"/>
            <a:ext cx="15359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ONTMOETINGSPLEIN</a:t>
            </a:r>
          </a:p>
        </p:txBody>
      </p:sp>
      <p:sp>
        <p:nvSpPr>
          <p:cNvPr id="16" name="Ovaal 15"/>
          <p:cNvSpPr/>
          <p:nvPr/>
        </p:nvSpPr>
        <p:spPr>
          <a:xfrm>
            <a:off x="5287129" y="3647254"/>
            <a:ext cx="1193123" cy="1100605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30" name="Rechte verbindingslijn met pijl 29"/>
          <p:cNvCxnSpPr/>
          <p:nvPr/>
        </p:nvCxnSpPr>
        <p:spPr>
          <a:xfrm>
            <a:off x="6287678" y="4421171"/>
            <a:ext cx="2582945" cy="933254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el 9"/>
          <p:cNvSpPr txBox="1">
            <a:spLocks/>
          </p:cNvSpPr>
          <p:nvPr/>
        </p:nvSpPr>
        <p:spPr>
          <a:xfrm>
            <a:off x="6752654" y="277404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 smtClean="0"/>
              <a:t>ONTMOETINGSPLEIN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81700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pic>
        <p:nvPicPr>
          <p:cNvPr id="20" name="Afbeelding 19"/>
          <p:cNvPicPr/>
          <p:nvPr/>
        </p:nvPicPr>
        <p:blipFill rotWithShape="1">
          <a:blip r:embed="rId3"/>
          <a:srcRect l="9809"/>
          <a:stretch/>
        </p:blipFill>
        <p:spPr>
          <a:xfrm>
            <a:off x="7520454" y="2898017"/>
            <a:ext cx="4568384" cy="3815104"/>
          </a:xfrm>
          <a:prstGeom prst="rect">
            <a:avLst/>
          </a:prstGeom>
        </p:spPr>
      </p:pic>
      <p:pic>
        <p:nvPicPr>
          <p:cNvPr id="23" name="Afbeelding 22"/>
          <p:cNvPicPr/>
          <p:nvPr/>
        </p:nvPicPr>
        <p:blipFill>
          <a:blip r:embed="rId4"/>
          <a:stretch>
            <a:fillRect/>
          </a:stretch>
        </p:blipFill>
        <p:spPr>
          <a:xfrm>
            <a:off x="8677423" y="384011"/>
            <a:ext cx="3411415" cy="228923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1" y="1008668"/>
            <a:ext cx="6019046" cy="510461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1839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5397" y="942680"/>
            <a:ext cx="3385640" cy="573149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1376313" y="942680"/>
            <a:ext cx="8003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sp>
        <p:nvSpPr>
          <p:cNvPr id="8" name="Titel 9"/>
          <p:cNvSpPr txBox="1">
            <a:spLocks/>
          </p:cNvSpPr>
          <p:nvPr/>
        </p:nvSpPr>
        <p:spPr>
          <a:xfrm>
            <a:off x="6885915" y="160860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b="1" kern="1200">
                <a:solidFill>
                  <a:srgbClr val="E30613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BE" dirty="0">
                <a:solidFill>
                  <a:srgbClr val="0769AE"/>
                </a:solidFill>
              </a:rPr>
              <a:t>SPEELSE </a:t>
            </a:r>
            <a:r>
              <a:rPr lang="nl-BE" dirty="0" smtClean="0">
                <a:solidFill>
                  <a:srgbClr val="0769AE"/>
                </a:solidFill>
              </a:rPr>
              <a:t>OMHEINING </a:t>
            </a:r>
          </a:p>
          <a:p>
            <a:r>
              <a:rPr lang="nl-BE" sz="2400" dirty="0" smtClean="0">
                <a:solidFill>
                  <a:schemeClr val="tx1"/>
                </a:solidFill>
              </a:rPr>
              <a:t>+ groenbuffer</a:t>
            </a:r>
            <a:endParaRPr lang="nl-BE" sz="2400" dirty="0">
              <a:solidFill>
                <a:schemeClr val="tx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80" y="1023319"/>
            <a:ext cx="3894649" cy="58346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9" y="1023318"/>
            <a:ext cx="4653891" cy="31064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69369" y="1133801"/>
            <a:ext cx="2315517" cy="17366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9" y="4245247"/>
            <a:ext cx="2884605" cy="192547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9" y="4245247"/>
            <a:ext cx="1679951" cy="12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 dirty="0"/>
              <a:t>MOBILITEIT EN CIRCULATIE</a:t>
            </a:r>
          </a:p>
        </p:txBody>
      </p:sp>
    </p:spTree>
    <p:extLst>
      <p:ext uri="{BB962C8B-B14F-4D97-AF65-F5344CB8AC3E}">
        <p14:creationId xmlns:p14="http://schemas.microsoft.com/office/powerpoint/2010/main" val="134903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854" y="-25545"/>
            <a:ext cx="4051075" cy="6858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052" y="2455221"/>
            <a:ext cx="5564105" cy="4292631"/>
          </a:xfrm>
          <a:prstGeom prst="ellipse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036642" y="4517468"/>
            <a:ext cx="3078087" cy="815608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marL="152400" algn="ctr">
              <a:buClr>
                <a:schemeClr val="dk1"/>
              </a:buClr>
              <a:buSzPts val="1200"/>
            </a:pPr>
            <a:r>
              <a:rPr lang="nl-BE" sz="1100" i="1" dirty="0"/>
              <a:t>“Groeningelaan als plein langs het park</a:t>
            </a:r>
            <a:br>
              <a:rPr lang="nl-BE" sz="1100" i="1" dirty="0"/>
            </a:br>
            <a:r>
              <a:rPr lang="nl-BE" sz="1100" i="1" dirty="0"/>
              <a:t>auto’s krijgen toegang </a:t>
            </a:r>
            <a:r>
              <a:rPr lang="nl-BE" sz="1100" i="1" dirty="0" smtClean="0"/>
              <a:t>en actieve </a:t>
            </a:r>
            <a:r>
              <a:rPr lang="nl-BE" sz="1100" i="1" dirty="0"/>
              <a:t>weggebruiker </a:t>
            </a:r>
            <a:endParaRPr lang="nl-BE" sz="1100" i="1" dirty="0" smtClean="0"/>
          </a:p>
          <a:p>
            <a:pPr marL="152400" algn="ctr">
              <a:buClr>
                <a:schemeClr val="dk1"/>
              </a:buClr>
              <a:buSzPts val="1200"/>
            </a:pPr>
            <a:r>
              <a:rPr lang="nl-BE" sz="1100" i="1" dirty="0" smtClean="0"/>
              <a:t>heeft </a:t>
            </a:r>
            <a:r>
              <a:rPr lang="nl-BE" sz="1100" i="1" dirty="0"/>
              <a:t>voorrang” </a:t>
            </a:r>
          </a:p>
          <a:p>
            <a:pPr marL="152400" algn="ctr">
              <a:buClr>
                <a:schemeClr val="dk1"/>
              </a:buClr>
              <a:buSzPts val="1200"/>
            </a:pPr>
            <a:endParaRPr lang="nl-BE" sz="1400" dirty="0">
              <a:solidFill>
                <a:srgbClr val="ABC8A0"/>
              </a:solidFill>
              <a:cs typeface="Calibri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832" y="114300"/>
            <a:ext cx="2933709" cy="4403168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3896865" y="386512"/>
            <a:ext cx="6819127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u="sng" dirty="0" smtClean="0">
                <a:cs typeface="Calibri"/>
              </a:rPr>
              <a:t>Groeningelaan = Éénrichtingsverkeer </a:t>
            </a:r>
            <a:r>
              <a:rPr lang="nl-BE" u="sng" dirty="0">
                <a:cs typeface="Calibri"/>
              </a:rPr>
              <a:t>: woonerf</a:t>
            </a:r>
          </a:p>
          <a:p>
            <a:r>
              <a:rPr lang="nl-BE" dirty="0"/>
              <a:t/>
            </a:r>
            <a:br>
              <a:rPr lang="nl-BE" dirty="0"/>
            </a:br>
            <a:r>
              <a:rPr lang="nl-BE" dirty="0">
                <a:cs typeface="Calibri"/>
              </a:rPr>
              <a:t>20km per uur </a:t>
            </a:r>
          </a:p>
          <a:p>
            <a:endParaRPr lang="nl-BE" dirty="0"/>
          </a:p>
          <a:p>
            <a:r>
              <a:rPr lang="nl-BE" dirty="0">
                <a:cs typeface="Calibri"/>
              </a:rPr>
              <a:t>Parkeren op voorziene locaties </a:t>
            </a:r>
          </a:p>
          <a:p>
            <a:r>
              <a:rPr lang="nl-BE" dirty="0">
                <a:cs typeface="Calibri"/>
              </a:rPr>
              <a:t>Laden en lossen mogelijk </a:t>
            </a:r>
          </a:p>
          <a:p>
            <a:endParaRPr lang="nl-BE" dirty="0">
              <a:cs typeface="Calibri"/>
            </a:endParaRPr>
          </a:p>
          <a:p>
            <a:r>
              <a:rPr lang="nl-BE" dirty="0" smtClean="0">
                <a:cs typeface="Calibri"/>
              </a:rPr>
              <a:t>Buurtfietsenstalling</a:t>
            </a:r>
            <a:endParaRPr lang="nl-BE" dirty="0">
              <a:cs typeface="Calibri"/>
            </a:endParaRPr>
          </a:p>
        </p:txBody>
      </p:sp>
      <p:cxnSp>
        <p:nvCxnSpPr>
          <p:cNvPr id="6" name="Rechte verbindingslijn met pijl 5"/>
          <p:cNvCxnSpPr/>
          <p:nvPr/>
        </p:nvCxnSpPr>
        <p:spPr>
          <a:xfrm flipH="1">
            <a:off x="1319753" y="2737133"/>
            <a:ext cx="94359" cy="3770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 flipH="1" flipV="1">
            <a:off x="1695134" y="2399446"/>
            <a:ext cx="347220" cy="11155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>
            <a:off x="1795511" y="2294179"/>
            <a:ext cx="346610" cy="10526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V="1">
            <a:off x="2031086" y="3215298"/>
            <a:ext cx="126126" cy="37631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H="1">
            <a:off x="725864" y="4736736"/>
            <a:ext cx="94359" cy="377072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V="1">
            <a:off x="1225217" y="6146405"/>
            <a:ext cx="126126" cy="376314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/>
          <p:cNvCxnSpPr/>
          <p:nvPr/>
        </p:nvCxnSpPr>
        <p:spPr>
          <a:xfrm flipH="1" flipV="1">
            <a:off x="866160" y="5762915"/>
            <a:ext cx="347220" cy="11155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 flipV="1">
            <a:off x="792958" y="2182629"/>
            <a:ext cx="347220" cy="11155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met pijl 21"/>
          <p:cNvCxnSpPr/>
          <p:nvPr/>
        </p:nvCxnSpPr>
        <p:spPr>
          <a:xfrm>
            <a:off x="893335" y="2077362"/>
            <a:ext cx="346610" cy="105267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vak 22"/>
          <p:cNvSpPr txBox="1"/>
          <p:nvPr/>
        </p:nvSpPr>
        <p:spPr>
          <a:xfrm>
            <a:off x="435204" y="1404594"/>
            <a:ext cx="29066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nl-BE"/>
            </a:defPPr>
            <a:lvl1pPr>
              <a:defRPr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nl-BE" dirty="0"/>
              <a:t>P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1039354" y="5278895"/>
            <a:ext cx="290660" cy="369332"/>
          </a:xfrm>
          <a:prstGeom prst="rect">
            <a:avLst/>
          </a:prstGeom>
          <a:solidFill>
            <a:srgbClr val="FFFFFF">
              <a:alpha val="38039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nl-BE" b="1" dirty="0" smtClean="0"/>
              <a:t>P</a:t>
            </a:r>
            <a:endParaRPr lang="nl-BE" b="1" dirty="0"/>
          </a:p>
        </p:txBody>
      </p:sp>
      <p:cxnSp>
        <p:nvCxnSpPr>
          <p:cNvPr id="27" name="Rechte verbindingslijn met pijl 26"/>
          <p:cNvCxnSpPr/>
          <p:nvPr/>
        </p:nvCxnSpPr>
        <p:spPr>
          <a:xfrm>
            <a:off x="443913" y="6103718"/>
            <a:ext cx="104922" cy="41900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met pijl 27"/>
          <p:cNvCxnSpPr/>
          <p:nvPr/>
        </p:nvCxnSpPr>
        <p:spPr>
          <a:xfrm flipV="1">
            <a:off x="2657090" y="6350881"/>
            <a:ext cx="126126" cy="376314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2682847" y="6596390"/>
            <a:ext cx="14439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050" dirty="0" smtClean="0"/>
              <a:t>autoverkeer</a:t>
            </a:r>
            <a:endParaRPr lang="nl-BE" sz="1050" dirty="0"/>
          </a:p>
        </p:txBody>
      </p:sp>
    </p:spTree>
    <p:extLst>
      <p:ext uri="{BB962C8B-B14F-4D97-AF65-F5344CB8AC3E}">
        <p14:creationId xmlns:p14="http://schemas.microsoft.com/office/powerpoint/2010/main" val="3350668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/>
              <a:t>PARKEREN</a:t>
            </a:r>
          </a:p>
        </p:txBody>
      </p:sp>
    </p:spTree>
    <p:extLst>
      <p:ext uri="{BB962C8B-B14F-4D97-AF65-F5344CB8AC3E}">
        <p14:creationId xmlns:p14="http://schemas.microsoft.com/office/powerpoint/2010/main" val="1757217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0FA3742-B078-4CAA-9C9A-184D9A9A2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Parkeren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8A075D63-3FEB-4612-B374-5B450D142454}"/>
              </a:ext>
            </a:extLst>
          </p:cNvPr>
          <p:cNvSpPr txBox="1"/>
          <p:nvPr/>
        </p:nvSpPr>
        <p:spPr>
          <a:xfrm>
            <a:off x="838202" y="1341375"/>
            <a:ext cx="9455062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BE" dirty="0">
                <a:cs typeface="Segoe UI"/>
              </a:rPr>
              <a:t>NIEUWE SITUATIE: op de site zelf nog 19 parkeerplaatsen​</a:t>
            </a:r>
            <a:br>
              <a:rPr lang="nl-BE" dirty="0">
                <a:cs typeface="Segoe UI"/>
              </a:rPr>
            </a:br>
            <a:r>
              <a:rPr lang="nl-BE" dirty="0">
                <a:cs typeface="Segoe UI"/>
              </a:rPr>
              <a:t>​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4 mindervalide parkeerplaatsen </a:t>
            </a:r>
            <a:r>
              <a:rPr lang="nl-BE" dirty="0" err="1">
                <a:cs typeface="Segoe UI"/>
              </a:rPr>
              <a:t>t.h.v</a:t>
            </a:r>
            <a:r>
              <a:rPr lang="nl-BE" dirty="0">
                <a:cs typeface="Segoe UI"/>
              </a:rPr>
              <a:t>. toegang WZC Sint-Carolus​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4 kort parkeerplaatsen (KOR1)  </a:t>
            </a:r>
            <a:r>
              <a:rPr lang="nl-BE" dirty="0" err="1">
                <a:cs typeface="Segoe UI"/>
              </a:rPr>
              <a:t>t.h.v</a:t>
            </a:r>
            <a:r>
              <a:rPr lang="nl-BE" dirty="0">
                <a:cs typeface="Segoe UI"/>
              </a:rPr>
              <a:t>. toegang WZC Sint-Carolus​ ​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6 </a:t>
            </a:r>
            <a:r>
              <a:rPr lang="nl-BE" dirty="0" err="1">
                <a:cs typeface="Segoe UI"/>
              </a:rPr>
              <a:t>shop&amp;go’s</a:t>
            </a:r>
            <a:r>
              <a:rPr lang="nl-BE" dirty="0">
                <a:cs typeface="Segoe UI"/>
              </a:rPr>
              <a:t> </a:t>
            </a:r>
            <a:r>
              <a:rPr lang="nl-BE" dirty="0" err="1">
                <a:cs typeface="Segoe UI"/>
              </a:rPr>
              <a:t>t.h.v</a:t>
            </a:r>
            <a:r>
              <a:rPr lang="nl-BE" dirty="0">
                <a:cs typeface="Segoe UI"/>
              </a:rPr>
              <a:t>. handelszaken​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5 bewonersparkeerplaatsen</a:t>
            </a:r>
          </a:p>
          <a:p>
            <a:pPr marL="285750" indent="-285750">
              <a:buFontTx/>
              <a:buChar char="-"/>
            </a:pPr>
            <a:endParaRPr lang="nl-BE" dirty="0">
              <a:cs typeface="Segoe UI"/>
            </a:endParaRPr>
          </a:p>
          <a:p>
            <a:r>
              <a:rPr lang="nl-BE" dirty="0">
                <a:cs typeface="Segoe UI"/>
              </a:rPr>
              <a:t>ALTERNATIEVEN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Parking Veemarkt (overcapaciteit 250 plaatsen)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Uitbreiding gebied </a:t>
            </a:r>
            <a:r>
              <a:rPr lang="nl-BE" dirty="0" err="1">
                <a:cs typeface="Segoe UI"/>
              </a:rPr>
              <a:t>bewonersparkeren</a:t>
            </a:r>
            <a:r>
              <a:rPr lang="nl-BE" dirty="0">
                <a:cs typeface="Segoe UI"/>
              </a:rPr>
              <a:t> (</a:t>
            </a:r>
            <a:r>
              <a:rPr lang="nl-BE" dirty="0" err="1">
                <a:cs typeface="Segoe UI"/>
              </a:rPr>
              <a:t>straatparkeren</a:t>
            </a:r>
            <a:r>
              <a:rPr lang="nl-BE" dirty="0">
                <a:cs typeface="Segoe UI"/>
              </a:rPr>
              <a:t> / bewonersvergunning)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Uitbreiding gratis nachtabonnement (parkeren achter slagbomen)</a:t>
            </a:r>
          </a:p>
          <a:p>
            <a:pPr marL="285750" indent="-285750">
              <a:buFontTx/>
              <a:buChar char="-"/>
            </a:pPr>
            <a:r>
              <a:rPr lang="nl-BE" dirty="0">
                <a:cs typeface="Segoe UI"/>
              </a:rPr>
              <a:t>Buurtfietsstalling</a:t>
            </a:r>
          </a:p>
          <a:p>
            <a:pPr marL="285750" indent="-285750">
              <a:buFontTx/>
              <a:buChar char="-"/>
            </a:pPr>
            <a:endParaRPr lang="nl-BE" dirty="0">
              <a:cs typeface="Segoe UI"/>
            </a:endParaRPr>
          </a:p>
          <a:p>
            <a:r>
              <a:rPr lang="nl-BE" dirty="0">
                <a:cs typeface="Segoe UI"/>
              </a:rPr>
              <a:t>Uitgebreide info rond parkeren terug te vinden op website </a:t>
            </a:r>
          </a:p>
          <a:p>
            <a:r>
              <a:rPr lang="nl-BE" dirty="0">
                <a:cs typeface="Segoe UI"/>
                <a:hlinkClick r:id="rId2"/>
              </a:rPr>
              <a:t>www.kortrijk.be/Groeningelaan</a:t>
            </a:r>
            <a:endParaRPr lang="nl-BE" dirty="0">
              <a:cs typeface="Segoe UI"/>
            </a:endParaRPr>
          </a:p>
          <a:p>
            <a:r>
              <a:rPr lang="nl-BE" dirty="0">
                <a:cs typeface="Segoe UI"/>
              </a:rPr>
              <a:t>	-&gt; luik communicatie</a:t>
            </a:r>
          </a:p>
          <a:p>
            <a:r>
              <a:rPr lang="nl-BE" dirty="0">
                <a:cs typeface="Segoe UI"/>
              </a:rPr>
              <a:t>	-&gt; </a:t>
            </a:r>
            <a:r>
              <a:rPr lang="nl-BE" dirty="0" err="1">
                <a:cs typeface="Segoe UI"/>
              </a:rPr>
              <a:t>webinar</a:t>
            </a:r>
            <a:r>
              <a:rPr lang="nl-BE" dirty="0">
                <a:cs typeface="Segoe UI"/>
              </a:rPr>
              <a:t> 27 april</a:t>
            </a:r>
          </a:p>
          <a:p>
            <a:pPr marL="285750" indent="-285750">
              <a:buFontTx/>
              <a:buChar char="-"/>
            </a:pPr>
            <a:endParaRPr lang="nl-BE" dirty="0">
              <a:cs typeface="Segoe UI"/>
            </a:endParaRPr>
          </a:p>
          <a:p>
            <a:endParaRPr lang="nl-BE" dirty="0">
              <a:cs typeface="Segoe UI"/>
            </a:endParaRPr>
          </a:p>
        </p:txBody>
      </p:sp>
      <p:pic>
        <p:nvPicPr>
          <p:cNvPr id="4" name="Afbeelding 4">
            <a:extLst>
              <a:ext uri="{FF2B5EF4-FFF2-40B4-BE49-F238E27FC236}">
                <a16:creationId xmlns="" xmlns:a16="http://schemas.microsoft.com/office/drawing/2014/main" id="{765EC9C3-556D-4FB7-9040-717B35851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4468" y="3689959"/>
            <a:ext cx="1076325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56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1761600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 dirty="0">
                <a:cs typeface="Calibri"/>
              </a:rPr>
              <a:t>INLEIDING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="" xmlns:a16="http://schemas.microsoft.com/office/drawing/2014/main" id="{6DBC59CB-63F3-46AD-A3F2-EDD62DD27489}"/>
              </a:ext>
            </a:extLst>
          </p:cNvPr>
          <p:cNvSpPr txBox="1"/>
          <p:nvPr/>
        </p:nvSpPr>
        <p:spPr>
          <a:xfrm>
            <a:off x="3138383" y="3670413"/>
            <a:ext cx="63163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cs typeface="Calibri"/>
              </a:rPr>
              <a:t>Door schepen Wout Maddens en schepen Axel Weydts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6559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9607AD9-16D7-44B3-99E7-AA584A48E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Planning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="" xmlns:a16="http://schemas.microsoft.com/office/drawing/2014/main" id="{B0BEE028-CDA7-4E6B-95C3-DD21EE18CAF9}"/>
              </a:ext>
            </a:extLst>
          </p:cNvPr>
          <p:cNvSpPr txBox="1"/>
          <p:nvPr/>
        </p:nvSpPr>
        <p:spPr>
          <a:xfrm>
            <a:off x="838202" y="1413225"/>
            <a:ext cx="8407401" cy="31393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BE" dirty="0"/>
              <a:t>Tijdelijke inrichting tot start der werken</a:t>
            </a:r>
          </a:p>
          <a:p>
            <a:r>
              <a:rPr lang="nl-BE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2021 (Najaar) – Finaliseren ontwerpdossier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2022 (1</a:t>
            </a:r>
            <a:r>
              <a:rPr lang="nl-BE" baseline="30000" dirty="0"/>
              <a:t>e</a:t>
            </a:r>
            <a:r>
              <a:rPr lang="nl-BE" dirty="0"/>
              <a:t> helft) - Omgevingsvergunning en aanstellen aannemer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2022 (Najaar) - Opstart werken </a:t>
            </a:r>
            <a:endParaRPr lang="nl-BE" dirty="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dirty="0"/>
              <a:t>2023 - Nieuw park ingebruikname</a:t>
            </a:r>
          </a:p>
          <a:p>
            <a:endParaRPr lang="nl-BE" dirty="0">
              <a:cs typeface="Calibri" panose="020F0502020204030204"/>
            </a:endParaRPr>
          </a:p>
          <a:p>
            <a:r>
              <a:rPr lang="nl-BE" dirty="0">
                <a:cs typeface="Calibri" panose="020F0502020204030204"/>
              </a:rPr>
              <a:t>Meest recente info </a:t>
            </a:r>
            <a:r>
              <a:rPr lang="nl-BE" dirty="0">
                <a:cs typeface="Calibri" panose="020F0502020204030204"/>
                <a:sym typeface="Wingdings" panose="05000000000000000000" pitchFamily="2" charset="2"/>
              </a:rPr>
              <a:t> </a:t>
            </a:r>
            <a:r>
              <a:rPr lang="nl-BE" b="1" dirty="0">
                <a:ea typeface="+mn-lt"/>
                <a:cs typeface="+mn-lt"/>
              </a:rPr>
              <a:t>www.kortrijk.be/groeningelaan  </a:t>
            </a:r>
            <a:endParaRPr lang="nl-BE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00932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 dirty="0"/>
              <a:t>VRAGEN EN GESPREK</a:t>
            </a:r>
          </a:p>
        </p:txBody>
      </p:sp>
      <p:pic>
        <p:nvPicPr>
          <p:cNvPr id="3" name="Afbeelding 3" descr="Afbeelding met tekst&#10;&#10;Automatisch gegenereerde beschrijving">
            <a:extLst>
              <a:ext uri="{FF2B5EF4-FFF2-40B4-BE49-F238E27FC236}">
                <a16:creationId xmlns="" xmlns:a16="http://schemas.microsoft.com/office/drawing/2014/main" id="{BB6FE746-92A1-42D9-8510-586CCD512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312" y="5339009"/>
            <a:ext cx="2743200" cy="14019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="" xmlns:a16="http://schemas.microsoft.com/office/drawing/2014/main" id="{4F8DBCB6-881F-4FF2-A503-C16EFD45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763" y="5404459"/>
            <a:ext cx="897031" cy="127747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="" xmlns:a16="http://schemas.microsoft.com/office/drawing/2014/main" id="{F3468261-9D0F-4C2B-90F6-4BFA584DB7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54" y="5408652"/>
            <a:ext cx="1880076" cy="1283832"/>
          </a:xfrm>
          <a:prstGeom prst="rect">
            <a:avLst/>
          </a:prstGeom>
        </p:spPr>
      </p:pic>
      <p:pic>
        <p:nvPicPr>
          <p:cNvPr id="14" name="Afbeelding 14" descr="Afbeelding met tekst&#10;&#10;Automatisch gegenereerde beschrijving">
            <a:extLst>
              <a:ext uri="{FF2B5EF4-FFF2-40B4-BE49-F238E27FC236}">
                <a16:creationId xmlns="" xmlns:a16="http://schemas.microsoft.com/office/drawing/2014/main" id="{ACD53CAE-6AB4-421E-B259-36D9AD0F0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7503" y="5339322"/>
            <a:ext cx="15621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1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441" y="3767030"/>
            <a:ext cx="8929968" cy="678635"/>
          </a:xfrm>
        </p:spPr>
        <p:txBody>
          <a:bodyPr/>
          <a:lstStyle/>
          <a:p>
            <a:pPr algn="ctr"/>
            <a:r>
              <a:rPr lang="nl-BE" dirty="0">
                <a:cs typeface="Calibri"/>
              </a:rPr>
              <a:t>Resultaten GEEF JE MENING</a:t>
            </a:r>
            <a:endParaRPr lang="nl-BE" dirty="0"/>
          </a:p>
        </p:txBody>
      </p:sp>
      <p:pic>
        <p:nvPicPr>
          <p:cNvPr id="5" name="Afbeelding 3">
            <a:extLst>
              <a:ext uri="{FF2B5EF4-FFF2-40B4-BE49-F238E27FC236}">
                <a16:creationId xmlns="" xmlns:a16="http://schemas.microsoft.com/office/drawing/2014/main" id="{761B0BCA-766A-4C12-8C48-52D8CA1CA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269" y="583786"/>
            <a:ext cx="7699513" cy="284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8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FFE00B3-7AE3-429E-AF7A-C306EAB1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cs typeface="Calibri"/>
              </a:rPr>
              <a:t>GEEF JE MENING</a:t>
            </a:r>
            <a:endParaRPr lang="nl-NL" dirty="0"/>
          </a:p>
        </p:txBody>
      </p:sp>
      <p:pic>
        <p:nvPicPr>
          <p:cNvPr id="4" name="Afbeelding 4">
            <a:extLst>
              <a:ext uri="{FF2B5EF4-FFF2-40B4-BE49-F238E27FC236}">
                <a16:creationId xmlns="" xmlns:a16="http://schemas.microsoft.com/office/drawing/2014/main" id="{4411CBF2-6614-4EDE-9303-C2184780E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283" y="96477"/>
            <a:ext cx="2743200" cy="144310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="" xmlns:a16="http://schemas.microsoft.com/office/drawing/2014/main" id="{ACC65276-4794-43B6-B088-6814CA170997}"/>
              </a:ext>
            </a:extLst>
          </p:cNvPr>
          <p:cNvSpPr txBox="1"/>
          <p:nvPr/>
        </p:nvSpPr>
        <p:spPr>
          <a:xfrm>
            <a:off x="835959" y="1530724"/>
            <a:ext cx="7998757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Grote betrokkenheid zorggroep Heilige familie en basisschool Sint-Jozef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Verschillende suggesties via mail binnen gekregen</a:t>
            </a:r>
          </a:p>
          <a:p>
            <a:pPr marL="285750" indent="-285750">
              <a:buFont typeface="Arial"/>
              <a:buChar char="•"/>
            </a:pPr>
            <a:r>
              <a:rPr lang="nl-NL" dirty="0">
                <a:cs typeface="Calibri"/>
              </a:rPr>
              <a:t>Inspraak buurtbewoners via digitale bevraging</a:t>
            </a:r>
          </a:p>
          <a:p>
            <a:pPr marL="742898" lvl="1" indent="-285750">
              <a:buFont typeface="Arial"/>
              <a:buChar char="•"/>
            </a:pPr>
            <a:r>
              <a:rPr lang="nl-NL" dirty="0">
                <a:cs typeface="Calibri"/>
              </a:rPr>
              <a:t>228 personen deelden hun mening</a:t>
            </a:r>
          </a:p>
          <a:p>
            <a:pPr marL="742898" lvl="1" indent="-285750">
              <a:buFont typeface="Arial"/>
              <a:buChar char="•"/>
            </a:pPr>
            <a:endParaRPr lang="nl-NL" dirty="0">
              <a:cs typeface="Calibri"/>
            </a:endParaRPr>
          </a:p>
          <a:p>
            <a:pPr marL="742898" lvl="1" indent="-285750">
              <a:buFont typeface="Arial"/>
              <a:buChar char="•"/>
            </a:pPr>
            <a:endParaRPr lang="nl-NL" dirty="0">
              <a:cs typeface="Calibri"/>
            </a:endParaRPr>
          </a:p>
          <a:p>
            <a:pPr lvl="1"/>
            <a:endParaRPr lang="nl-NL" dirty="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dirty="0">
              <a:cs typeface="Calibr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="" xmlns:a16="http://schemas.microsoft.com/office/drawing/2014/main" id="{5999E0D2-69E8-4282-BEDE-B17D508B805A}"/>
              </a:ext>
            </a:extLst>
          </p:cNvPr>
          <p:cNvSpPr txBox="1"/>
          <p:nvPr/>
        </p:nvSpPr>
        <p:spPr>
          <a:xfrm rot="20655539">
            <a:off x="625077" y="3232452"/>
            <a:ext cx="375266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nl-NL" dirty="0">
                <a:solidFill>
                  <a:srgbClr val="0070C0"/>
                </a:solidFill>
                <a:cs typeface="Calibri"/>
              </a:rPr>
              <a:t>FLEXIBELE RUIMTE</a:t>
            </a: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rgbClr val="0070C0"/>
                </a:solidFill>
                <a:cs typeface="Calibri"/>
              </a:rPr>
              <a:t>Platform rond boom</a:t>
            </a:r>
          </a:p>
          <a:p>
            <a:pPr marL="800048" lvl="1" indent="-342900">
              <a:buAutoNum type="arabicParenR"/>
            </a:pPr>
            <a:r>
              <a:rPr lang="nl-NL" dirty="0" err="1">
                <a:solidFill>
                  <a:srgbClr val="0070C0"/>
                </a:solidFill>
                <a:cs typeface="Calibri"/>
              </a:rPr>
              <a:t>Petanque</a:t>
            </a:r>
            <a:endParaRPr lang="nl-NL" dirty="0">
              <a:solidFill>
                <a:srgbClr val="0070C0"/>
              </a:solidFill>
              <a:cs typeface="Calibri"/>
            </a:endParaRP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rgbClr val="0070C0"/>
                </a:solidFill>
                <a:cs typeface="Calibri"/>
              </a:rPr>
              <a:t>Schommels voor jong en oud</a:t>
            </a:r>
          </a:p>
          <a:p>
            <a:pPr marL="742898" lvl="1" indent="-285750">
              <a:buFont typeface="Arial"/>
              <a:buChar char="•"/>
            </a:pPr>
            <a:endParaRPr lang="nl-NL" dirty="0">
              <a:solidFill>
                <a:srgbClr val="0070C0"/>
              </a:solidFill>
              <a:cs typeface="Calibri"/>
            </a:endParaRPr>
          </a:p>
          <a:p>
            <a:pPr lvl="1"/>
            <a:endParaRPr lang="nl-NL" dirty="0">
              <a:solidFill>
                <a:srgbClr val="0070C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dirty="0">
              <a:solidFill>
                <a:srgbClr val="0070C0"/>
              </a:solidFill>
              <a:cs typeface="Calibri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="" xmlns:a16="http://schemas.microsoft.com/office/drawing/2014/main" id="{458B97F6-4A08-4CED-9350-78F6A78EB467}"/>
              </a:ext>
            </a:extLst>
          </p:cNvPr>
          <p:cNvSpPr txBox="1"/>
          <p:nvPr/>
        </p:nvSpPr>
        <p:spPr>
          <a:xfrm rot="1413708">
            <a:off x="5732754" y="3534628"/>
            <a:ext cx="375266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nl-NL" dirty="0">
                <a:solidFill>
                  <a:schemeClr val="accent2"/>
                </a:solidFill>
                <a:cs typeface="Calibri"/>
              </a:rPr>
              <a:t>GECULTIVEERDE NATUUR</a:t>
            </a: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chemeClr val="accent2"/>
                </a:solidFill>
                <a:cs typeface="Calibri"/>
              </a:rPr>
              <a:t>Kruidentuin en snijbloemen</a:t>
            </a: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chemeClr val="accent2"/>
                </a:solidFill>
                <a:cs typeface="Calibri"/>
              </a:rPr>
              <a:t>Terraszone</a:t>
            </a: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chemeClr val="accent2"/>
                </a:solidFill>
                <a:cs typeface="Calibri"/>
              </a:rPr>
              <a:t>Waterspel</a:t>
            </a:r>
          </a:p>
          <a:p>
            <a:pPr marL="742898" lvl="1" indent="-285750">
              <a:buFont typeface="Arial"/>
              <a:buChar char="•"/>
            </a:pPr>
            <a:endParaRPr lang="nl-NL" dirty="0">
              <a:solidFill>
                <a:schemeClr val="accent2"/>
              </a:solidFill>
              <a:cs typeface="Calibri"/>
            </a:endParaRPr>
          </a:p>
          <a:p>
            <a:pPr lvl="1"/>
            <a:endParaRPr lang="nl-NL" dirty="0">
              <a:solidFill>
                <a:schemeClr val="accent2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dirty="0">
              <a:solidFill>
                <a:schemeClr val="accent2"/>
              </a:solidFill>
              <a:cs typeface="Calibri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="" xmlns:a16="http://schemas.microsoft.com/office/drawing/2014/main" id="{345CA5F8-3E40-48DC-BFF4-A44A314D7B49}"/>
              </a:ext>
            </a:extLst>
          </p:cNvPr>
          <p:cNvSpPr txBox="1"/>
          <p:nvPr/>
        </p:nvSpPr>
        <p:spPr>
          <a:xfrm>
            <a:off x="3512160" y="4657178"/>
            <a:ext cx="3752666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1"/>
            <a:r>
              <a:rPr lang="nl-NL" dirty="0">
                <a:solidFill>
                  <a:srgbClr val="00B050"/>
                </a:solidFill>
                <a:cs typeface="Calibri"/>
              </a:rPr>
              <a:t>NATUUREILAND</a:t>
            </a: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rgbClr val="00B050"/>
                </a:solidFill>
                <a:cs typeface="Calibri"/>
              </a:rPr>
              <a:t>Wilde natuur</a:t>
            </a:r>
          </a:p>
          <a:p>
            <a:pPr marL="800048" lvl="1" indent="-342900">
              <a:buAutoNum type="arabicParenR"/>
            </a:pPr>
            <a:r>
              <a:rPr lang="nl-NL" dirty="0" err="1">
                <a:solidFill>
                  <a:srgbClr val="00B050"/>
                </a:solidFill>
                <a:cs typeface="Calibri"/>
              </a:rPr>
              <a:t>Slenterpad</a:t>
            </a:r>
            <a:endParaRPr lang="nl-NL" dirty="0">
              <a:solidFill>
                <a:srgbClr val="00B050"/>
              </a:solidFill>
              <a:cs typeface="Calibri"/>
            </a:endParaRPr>
          </a:p>
          <a:p>
            <a:pPr marL="800048" lvl="1" indent="-342900">
              <a:buAutoNum type="arabicParenR"/>
            </a:pPr>
            <a:r>
              <a:rPr lang="nl-NL" dirty="0">
                <a:solidFill>
                  <a:srgbClr val="00B050"/>
                </a:solidFill>
                <a:cs typeface="Calibri"/>
              </a:rPr>
              <a:t>Waterbeleving</a:t>
            </a:r>
          </a:p>
          <a:p>
            <a:pPr marL="742898" lvl="1" indent="-285750">
              <a:buFont typeface="Arial"/>
              <a:buChar char="•"/>
            </a:pPr>
            <a:endParaRPr lang="nl-NL" dirty="0">
              <a:solidFill>
                <a:srgbClr val="00B050"/>
              </a:solidFill>
              <a:cs typeface="Calibri"/>
            </a:endParaRPr>
          </a:p>
          <a:p>
            <a:pPr lvl="1"/>
            <a:endParaRPr lang="nl-NL" dirty="0">
              <a:solidFill>
                <a:srgbClr val="00B050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nl-NL" dirty="0">
              <a:solidFill>
                <a:srgbClr val="00B050"/>
              </a:solidFill>
              <a:cs typeface="Calibri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="" xmlns:a16="http://schemas.microsoft.com/office/drawing/2014/main" id="{D9FC5E7B-CC49-48D4-894A-1AE6B3219A4F}"/>
              </a:ext>
            </a:extLst>
          </p:cNvPr>
          <p:cNvSpPr txBox="1"/>
          <p:nvPr/>
        </p:nvSpPr>
        <p:spPr>
          <a:xfrm>
            <a:off x="299258" y="6231319"/>
            <a:ext cx="7331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nl-NL" dirty="0">
                <a:solidFill>
                  <a:srgbClr val="00B0F0"/>
                </a:solidFill>
                <a:cs typeface="Calibri"/>
              </a:rPr>
              <a:t>8 van de 9 elementen worden voorzien in het herwerkte plan!</a:t>
            </a:r>
          </a:p>
        </p:txBody>
      </p:sp>
    </p:spTree>
    <p:extLst>
      <p:ext uri="{BB962C8B-B14F-4D97-AF65-F5344CB8AC3E}">
        <p14:creationId xmlns:p14="http://schemas.microsoft.com/office/powerpoint/2010/main" val="3319648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6E6F6AE-E391-4D32-ADCE-63FF6D9B3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352" y="2991778"/>
            <a:ext cx="8929968" cy="678635"/>
          </a:xfrm>
        </p:spPr>
        <p:txBody>
          <a:bodyPr/>
          <a:lstStyle/>
          <a:p>
            <a:pPr algn="ctr"/>
            <a:r>
              <a:rPr lang="nl-BE" dirty="0"/>
              <a:t>VOORSTELLING ONTWERP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="" xmlns:a16="http://schemas.microsoft.com/office/drawing/2014/main" id="{9E05F753-708B-45FE-8583-B3988C9664BD}"/>
              </a:ext>
            </a:extLst>
          </p:cNvPr>
          <p:cNvSpPr txBox="1"/>
          <p:nvPr/>
        </p:nvSpPr>
        <p:spPr>
          <a:xfrm>
            <a:off x="1649896" y="3670413"/>
            <a:ext cx="8172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cs typeface="Calibri"/>
              </a:rPr>
              <a:t>Bureau Cnockaert (</a:t>
            </a:r>
            <a:r>
              <a:rPr lang="nl-NL" dirty="0" err="1">
                <a:cs typeface="Calibri"/>
              </a:rPr>
              <a:t>Marie-Amélie</a:t>
            </a:r>
            <a:r>
              <a:rPr lang="nl-NL" dirty="0">
                <a:cs typeface="Calibri"/>
              </a:rPr>
              <a:t> Cnockaert) en Landschapsarchitecte Katinka ‘t Kindt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438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" t="1893" r="3702" b="3537"/>
          <a:stretch/>
        </p:blipFill>
        <p:spPr>
          <a:xfrm>
            <a:off x="0" y="1988158"/>
            <a:ext cx="3996965" cy="2551866"/>
          </a:xfrm>
          <a:prstGeom prst="rect">
            <a:avLst/>
          </a:prstGeom>
          <a:effectLst/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6200" r="32791" b="7434"/>
          <a:stretch/>
        </p:blipFill>
        <p:spPr>
          <a:xfrm>
            <a:off x="4072035" y="1988158"/>
            <a:ext cx="3450211" cy="255186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316" y="1988159"/>
            <a:ext cx="5103732" cy="2551866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179236" y="4754470"/>
            <a:ext cx="3214596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1200" dirty="0"/>
              <a:t>Voorgeschiedenis: </a:t>
            </a:r>
          </a:p>
          <a:p>
            <a:endParaRPr lang="nl-BE" sz="1200" dirty="0"/>
          </a:p>
          <a:p>
            <a:r>
              <a:rPr lang="nl-BE" sz="1200" dirty="0"/>
              <a:t>1888: Park </a:t>
            </a:r>
            <a:endParaRPr lang="nl-BE" sz="1200" dirty="0">
              <a:cs typeface="Calibri"/>
            </a:endParaRPr>
          </a:p>
          <a:p>
            <a:r>
              <a:rPr lang="nl-BE" sz="1200" dirty="0"/>
              <a:t>1958 : Parking </a:t>
            </a:r>
            <a:endParaRPr lang="nl-BE" sz="1200" dirty="0">
              <a:cs typeface="Calibri"/>
            </a:endParaRPr>
          </a:p>
          <a:p>
            <a:r>
              <a:rPr lang="nl-BE" sz="1200" dirty="0"/>
              <a:t>2022 : Park </a:t>
            </a:r>
            <a:endParaRPr lang="nl-BE" sz="1200" dirty="0">
              <a:cs typeface="Calibri"/>
            </a:endParaRPr>
          </a:p>
          <a:p>
            <a:endParaRPr lang="nl-BE" sz="1200" dirty="0"/>
          </a:p>
          <a:p>
            <a:r>
              <a:rPr lang="nl-BE" sz="1200" dirty="0"/>
              <a:t>Toekomstplannen:</a:t>
            </a:r>
            <a:endParaRPr lang="nl-BE" sz="1200" dirty="0">
              <a:cs typeface="Calibri"/>
            </a:endParaRPr>
          </a:p>
          <a:p>
            <a:endParaRPr lang="nl-BE" sz="1200" dirty="0"/>
          </a:p>
          <a:p>
            <a:r>
              <a:rPr lang="nl-BE" sz="1200" dirty="0"/>
              <a:t>2870m2 verharding  &gt; 640 m2</a:t>
            </a:r>
            <a:endParaRPr lang="nl-BE" sz="1200" dirty="0">
              <a:cs typeface="Calibri"/>
            </a:endParaRPr>
          </a:p>
          <a:p>
            <a:r>
              <a:rPr lang="nl-BE" sz="1200" dirty="0"/>
              <a:t> = een reductie van bijna 80 %</a:t>
            </a:r>
            <a:endParaRPr lang="nl-BE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6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462" y="0"/>
            <a:ext cx="4051075" cy="6858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568242"/>
            <a:ext cx="365760" cy="289758"/>
          </a:xfrm>
          <a:prstGeom prst="rect">
            <a:avLst/>
          </a:prstGeom>
        </p:spPr>
      </p:pic>
      <p:grpSp>
        <p:nvGrpSpPr>
          <p:cNvPr id="6" name="Groep 5"/>
          <p:cNvGrpSpPr/>
          <p:nvPr/>
        </p:nvGrpSpPr>
        <p:grpSpPr>
          <a:xfrm>
            <a:off x="3720713" y="2134388"/>
            <a:ext cx="5374076" cy="2921889"/>
            <a:chOff x="3720713" y="2134388"/>
            <a:chExt cx="5374076" cy="2921889"/>
          </a:xfrm>
        </p:grpSpPr>
        <p:sp>
          <p:nvSpPr>
            <p:cNvPr id="11" name="Rechthoek 10"/>
            <p:cNvSpPr/>
            <p:nvPr/>
          </p:nvSpPr>
          <p:spPr>
            <a:xfrm>
              <a:off x="3720713" y="3726542"/>
              <a:ext cx="165776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WOONZORGCENTRUM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SINT CAROLUS</a:t>
              </a:r>
            </a:p>
          </p:txBody>
        </p:sp>
        <p:sp>
          <p:nvSpPr>
            <p:cNvPr id="12" name="Rechthoek 11"/>
            <p:cNvSpPr/>
            <p:nvPr/>
          </p:nvSpPr>
          <p:spPr>
            <a:xfrm>
              <a:off x="7308274" y="4779278"/>
              <a:ext cx="17865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BASISSCHOOL SINT-JOZEF</a:t>
              </a:r>
            </a:p>
          </p:txBody>
        </p:sp>
        <p:sp>
          <p:nvSpPr>
            <p:cNvPr id="13" name="Rechthoek 12"/>
            <p:cNvSpPr/>
            <p:nvPr/>
          </p:nvSpPr>
          <p:spPr>
            <a:xfrm>
              <a:off x="4048056" y="2134388"/>
              <a:ext cx="1860446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PSYCHIATRISCH CENTRUM </a:t>
              </a:r>
            </a:p>
            <a:p>
              <a:pPr algn="ctr"/>
              <a:r>
                <a:rPr lang="nl-BE" sz="1200" dirty="0">
                  <a:solidFill>
                    <a:schemeClr val="accent6">
                      <a:lumMod val="75000"/>
                    </a:schemeClr>
                  </a:solidFill>
                </a:rPr>
                <a:t>HEILIGE FAMILIE</a:t>
              </a:r>
            </a:p>
          </p:txBody>
        </p:sp>
      </p:grpSp>
      <p:sp>
        <p:nvSpPr>
          <p:cNvPr id="9" name="Rechthoek 8"/>
          <p:cNvSpPr/>
          <p:nvPr/>
        </p:nvSpPr>
        <p:spPr>
          <a:xfrm>
            <a:off x="3393068" y="6463915"/>
            <a:ext cx="85632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050" dirty="0" smtClean="0"/>
              <a:t>VEEMARKT </a:t>
            </a:r>
            <a:endParaRPr lang="nl-BE" sz="1050" dirty="0"/>
          </a:p>
        </p:txBody>
      </p:sp>
      <p:sp>
        <p:nvSpPr>
          <p:cNvPr id="10" name="Rechthoek 9"/>
          <p:cNvSpPr/>
          <p:nvPr/>
        </p:nvSpPr>
        <p:spPr>
          <a:xfrm>
            <a:off x="2841866" y="535952"/>
            <a:ext cx="1274708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050" dirty="0" smtClean="0"/>
              <a:t>GROENINGEPOORT </a:t>
            </a:r>
          </a:p>
          <a:p>
            <a:pPr algn="ctr"/>
            <a:r>
              <a:rPr lang="nl-BE" sz="1050" dirty="0" smtClean="0"/>
              <a:t>PARK </a:t>
            </a:r>
            <a:r>
              <a:rPr lang="nl-BE" sz="1050" dirty="0" err="1" smtClean="0"/>
              <a:t>‘T</a:t>
            </a:r>
            <a:r>
              <a:rPr lang="nl-BE" sz="1050" dirty="0" smtClean="0"/>
              <a:t> PLEIN </a:t>
            </a:r>
          </a:p>
          <a:p>
            <a:pPr algn="ctr"/>
            <a:r>
              <a:rPr lang="nl-BE" sz="1050" dirty="0" smtClean="0"/>
              <a:t>BEGIJNHOFPARK </a:t>
            </a:r>
            <a:endParaRPr lang="nl-BE" sz="1050" dirty="0"/>
          </a:p>
        </p:txBody>
      </p:sp>
      <p:sp>
        <p:nvSpPr>
          <p:cNvPr id="14" name="Rechthoek 13"/>
          <p:cNvSpPr/>
          <p:nvPr/>
        </p:nvSpPr>
        <p:spPr>
          <a:xfrm>
            <a:off x="8913381" y="2180554"/>
            <a:ext cx="196399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BE" sz="1050" dirty="0" smtClean="0"/>
              <a:t>LEEUW VAN VLAANDERENLAAN </a:t>
            </a:r>
          </a:p>
          <a:p>
            <a:pPr algn="ctr"/>
            <a:r>
              <a:rPr lang="nl-BE" sz="1050" dirty="0" smtClean="0"/>
              <a:t>VTEX SITE </a:t>
            </a:r>
            <a:endParaRPr lang="nl-BE" sz="1050" dirty="0"/>
          </a:p>
        </p:txBody>
      </p:sp>
      <p:cxnSp>
        <p:nvCxnSpPr>
          <p:cNvPr id="5" name="Rechte verbindingslijn met pijl 4"/>
          <p:cNvCxnSpPr/>
          <p:nvPr/>
        </p:nvCxnSpPr>
        <p:spPr>
          <a:xfrm flipH="1" flipV="1">
            <a:off x="3875314" y="1088571"/>
            <a:ext cx="674280" cy="2525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met pijl 16"/>
          <p:cNvCxnSpPr/>
          <p:nvPr/>
        </p:nvCxnSpPr>
        <p:spPr>
          <a:xfrm>
            <a:off x="8416881" y="2319705"/>
            <a:ext cx="450570" cy="1502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/>
          <p:cNvCxnSpPr/>
          <p:nvPr/>
        </p:nvCxnSpPr>
        <p:spPr>
          <a:xfrm flipH="1" flipV="1">
            <a:off x="4116574" y="6581001"/>
            <a:ext cx="687409" cy="1308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0380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184" y="-9509"/>
            <a:ext cx="4051075" cy="685800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8493676" y="4954330"/>
            <a:ext cx="1412567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FLEXIBELE RUIMTE </a:t>
            </a:r>
          </a:p>
        </p:txBody>
      </p:sp>
      <p:sp>
        <p:nvSpPr>
          <p:cNvPr id="5" name="Ovaal 4"/>
          <p:cNvSpPr/>
          <p:nvPr/>
        </p:nvSpPr>
        <p:spPr>
          <a:xfrm>
            <a:off x="5230520" y="4289195"/>
            <a:ext cx="1193123" cy="1100605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8363805" y="3142492"/>
            <a:ext cx="179574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GECULTIVEERDE NATUUR</a:t>
            </a:r>
          </a:p>
        </p:txBody>
      </p:sp>
      <p:sp>
        <p:nvSpPr>
          <p:cNvPr id="7" name="Ovaal 6"/>
          <p:cNvSpPr/>
          <p:nvPr/>
        </p:nvSpPr>
        <p:spPr>
          <a:xfrm>
            <a:off x="5520651" y="3738876"/>
            <a:ext cx="1039382" cy="772749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/>
          <p:cNvSpPr/>
          <p:nvPr/>
        </p:nvSpPr>
        <p:spPr>
          <a:xfrm>
            <a:off x="5716894" y="2696094"/>
            <a:ext cx="1193123" cy="1100605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Ovaal 8"/>
          <p:cNvSpPr/>
          <p:nvPr/>
        </p:nvSpPr>
        <p:spPr>
          <a:xfrm>
            <a:off x="6138835" y="1867645"/>
            <a:ext cx="1026916" cy="861108"/>
          </a:xfrm>
          <a:prstGeom prst="ellipse">
            <a:avLst/>
          </a:prstGeom>
          <a:noFill/>
          <a:ln w="28575">
            <a:solidFill>
              <a:srgbClr val="E3061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cxnSp>
        <p:nvCxnSpPr>
          <p:cNvPr id="10" name="Rechte verbindingslijn met pijl 9"/>
          <p:cNvCxnSpPr>
            <a:endCxn id="6" idx="1"/>
          </p:cNvCxnSpPr>
          <p:nvPr/>
        </p:nvCxnSpPr>
        <p:spPr>
          <a:xfrm>
            <a:off x="6200549" y="3239976"/>
            <a:ext cx="2163256" cy="41016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>
            <a:endCxn id="4" idx="1"/>
          </p:cNvCxnSpPr>
          <p:nvPr/>
        </p:nvCxnSpPr>
        <p:spPr>
          <a:xfrm>
            <a:off x="5930283" y="4873397"/>
            <a:ext cx="2563393" cy="219433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al 11"/>
          <p:cNvSpPr/>
          <p:nvPr/>
        </p:nvSpPr>
        <p:spPr>
          <a:xfrm>
            <a:off x="4857491" y="5300856"/>
            <a:ext cx="1599434" cy="1557144"/>
          </a:xfrm>
          <a:prstGeom prst="ellipse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Rechthoek 12"/>
          <p:cNvSpPr/>
          <p:nvPr/>
        </p:nvSpPr>
        <p:spPr>
          <a:xfrm>
            <a:off x="9017892" y="2118581"/>
            <a:ext cx="120654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>
                <a:solidFill>
                  <a:srgbClr val="FF0000"/>
                </a:solidFill>
              </a:rPr>
              <a:t>NATUUREILAND</a:t>
            </a:r>
          </a:p>
        </p:txBody>
      </p:sp>
      <p:cxnSp>
        <p:nvCxnSpPr>
          <p:cNvPr id="14" name="Rechte verbindingslijn met pijl 13"/>
          <p:cNvCxnSpPr>
            <a:endCxn id="13" idx="1"/>
          </p:cNvCxnSpPr>
          <p:nvPr/>
        </p:nvCxnSpPr>
        <p:spPr>
          <a:xfrm>
            <a:off x="6560033" y="2216065"/>
            <a:ext cx="2457859" cy="41016"/>
          </a:xfrm>
          <a:prstGeom prst="straightConnector1">
            <a:avLst/>
          </a:prstGeom>
          <a:ln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/>
          <p:cNvSpPr/>
          <p:nvPr/>
        </p:nvSpPr>
        <p:spPr>
          <a:xfrm>
            <a:off x="2334937" y="5802429"/>
            <a:ext cx="134863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/>
              <a:t>TOEGANGSPOORT</a:t>
            </a:r>
          </a:p>
        </p:txBody>
      </p:sp>
      <p:sp>
        <p:nvSpPr>
          <p:cNvPr id="16" name="Rechthoek 15"/>
          <p:cNvSpPr/>
          <p:nvPr/>
        </p:nvSpPr>
        <p:spPr>
          <a:xfrm>
            <a:off x="2241257" y="3679869"/>
            <a:ext cx="15359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nl-BE" sz="1200" b="1" dirty="0"/>
              <a:t>ONTMOETINGSPLEIN</a:t>
            </a:r>
          </a:p>
        </p:txBody>
      </p:sp>
      <p:cxnSp>
        <p:nvCxnSpPr>
          <p:cNvPr id="17" name="Rechte verbindingslijn met pijl 16"/>
          <p:cNvCxnSpPr>
            <a:endCxn id="16" idx="3"/>
          </p:cNvCxnSpPr>
          <p:nvPr/>
        </p:nvCxnSpPr>
        <p:spPr>
          <a:xfrm flipH="1" flipV="1">
            <a:off x="3777255" y="3818369"/>
            <a:ext cx="1969103" cy="2932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/>
          <p:cNvCxnSpPr/>
          <p:nvPr/>
        </p:nvCxnSpPr>
        <p:spPr>
          <a:xfrm flipH="1" flipV="1">
            <a:off x="3587008" y="5917476"/>
            <a:ext cx="1696002" cy="2137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460020"/>
      </p:ext>
    </p:extLst>
  </p:cSld>
  <p:clrMapOvr>
    <a:masterClrMapping/>
  </p:clrMapOvr>
</p:sld>
</file>

<file path=ppt/theme/theme1.xml><?xml version="1.0" encoding="utf-8"?>
<a:theme xmlns:a="http://schemas.openxmlformats.org/drawingml/2006/main" name="Titeldia 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800" b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6AB0C103-E7EB-2C43-99BB-B70A5061CD02}" vid="{2EBCF8A9-924F-FB47-9B10-68AD9C11D010}"/>
    </a:ext>
  </a:extLst>
</a:theme>
</file>

<file path=ppt/theme/theme2.xml><?xml version="1.0" encoding="utf-8"?>
<a:theme xmlns:a="http://schemas.openxmlformats.org/drawingml/2006/main" name="Titeldia roo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6AB0C103-E7EB-2C43-99BB-B70A5061CD02}" vid="{29624042-EC66-4441-929D-BAC10124B670}"/>
    </a:ext>
  </a:extLst>
</a:theme>
</file>

<file path=ppt/theme/theme3.xml><?xml version="1.0" encoding="utf-8"?>
<a:theme xmlns:a="http://schemas.openxmlformats.org/drawingml/2006/main" name="Dia titel/voettek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6AB0C103-E7EB-2C43-99BB-B70A5061CD02}" vid="{7FE1BB09-4967-6E43-98C4-E2A2C403CE1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etDescription xmlns="http://schemas.microsoft.com/sharepoint/v3" xsi:nil="true"/>
    <Verantwoordelijke xmlns="80028591-9e12-4822-ab8a-33edb6c7aaa2">
      <UserInfo>
        <DisplayName>Tim Hautekeete</DisplayName>
        <AccountId>15</AccountId>
        <AccountType/>
      </UserInfo>
    </Verantwoordelijke>
    <SharedWithUsers xmlns="a3b5b9bd-51dc-420c-af0f-7c0b4dd5ba94">
      <UserInfo>
        <DisplayName>Peter Tanghe</DisplayName>
        <AccountId>16</AccountId>
        <AccountType/>
      </UserInfo>
      <UserInfo>
        <DisplayName>Axel Weydts</DisplayName>
        <AccountId>31</AccountId>
        <AccountType/>
      </UserInfo>
      <UserInfo>
        <DisplayName>Wout Maddens</DisplayName>
        <AccountId>32</AccountId>
        <AccountType/>
      </UserInfo>
      <UserInfo>
        <DisplayName>Jurgen Wyseur</DisplayName>
        <AccountId>33</AccountId>
        <AccountType/>
      </UserInfo>
      <UserInfo>
        <DisplayName>Tim Hautekeete</DisplayName>
        <AccountId>15</AccountId>
        <AccountType/>
      </UserInfo>
      <UserInfo>
        <DisplayName>Lotte Demeestere</DisplayName>
        <AccountId>34</AccountId>
        <AccountType/>
      </UserInfo>
      <UserInfo>
        <DisplayName>Jean-Paul Vandewinckele</DisplayName>
        <AccountId>30</AccountId>
        <AccountType/>
      </UserInfo>
      <UserInfo>
        <DisplayName>Laurence Singier</DisplayName>
        <AccountId>13</AccountId>
        <AccountType/>
      </UserInfo>
    </SharedWithUsers>
    <edc9a2dffaaa4340ad21731a1fdb225b xmlns="a3b5b9bd-51dc-420c-af0f-7c0b4dd5ba94">
      <Terms xmlns="http://schemas.microsoft.com/office/infopath/2007/PartnerControls"/>
    </edc9a2dffaaa4340ad21731a1fdb225b>
    <TaxCatchAll xmlns="8001be72-2f23-4373-9c8d-3d0057a496ad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80A02A5A6B1B4C80E92241109A8181" ma:contentTypeVersion="14" ma:contentTypeDescription="Een nieuw document maken." ma:contentTypeScope="" ma:versionID="2116cb3509745b38d8627b538a0e0feb">
  <xsd:schema xmlns:xsd="http://www.w3.org/2001/XMLSchema" xmlns:xs="http://www.w3.org/2001/XMLSchema" xmlns:p="http://schemas.microsoft.com/office/2006/metadata/properties" xmlns:ns1="http://schemas.microsoft.com/sharepoint/v3" xmlns:ns2="a3b5b9bd-51dc-420c-af0f-7c0b4dd5ba94" xmlns:ns3="8001be72-2f23-4373-9c8d-3d0057a496ad" xmlns:ns4="80028591-9e12-4822-ab8a-33edb6c7aaa2" xmlns:ns5="6bc22b4b-c221-4759-845b-c2a861f927b1" targetNamespace="http://schemas.microsoft.com/office/2006/metadata/properties" ma:root="true" ma:fieldsID="b244925e5902fdd849425e7d15981561" ns1:_="" ns2:_="" ns3:_="" ns4:_="" ns5:_="">
    <xsd:import namespace="http://schemas.microsoft.com/sharepoint/v3"/>
    <xsd:import namespace="a3b5b9bd-51dc-420c-af0f-7c0b4dd5ba94"/>
    <xsd:import namespace="8001be72-2f23-4373-9c8d-3d0057a496ad"/>
    <xsd:import namespace="80028591-9e12-4822-ab8a-33edb6c7aaa2"/>
    <xsd:import namespace="6bc22b4b-c221-4759-845b-c2a861f927b1"/>
    <xsd:element name="properties">
      <xsd:complexType>
        <xsd:sequence>
          <xsd:element name="documentManagement">
            <xsd:complexType>
              <xsd:all>
                <xsd:element ref="ns1:DocumentSetDescription" minOccurs="0"/>
                <xsd:element ref="ns2:edc9a2dffaaa4340ad21731a1fdb225b" minOccurs="0"/>
                <xsd:element ref="ns3:TaxCatchAll" minOccurs="0"/>
                <xsd:element ref="ns3:TaxCatchAllLabel" minOccurs="0"/>
                <xsd:element ref="ns4:Verantwoordelijke" minOccurs="0"/>
                <xsd:element ref="ns5:MediaServiceMetadata" minOccurs="0"/>
                <xsd:element ref="ns5:MediaServiceFastMetadata" minOccurs="0"/>
                <xsd:element ref="ns5:MediaServiceAutoTags" minOccurs="0"/>
                <xsd:element ref="ns5:MediaServiceOCR" minOccurs="0"/>
                <xsd:element ref="ns5:MediaServiceGenerationTime" minOccurs="0"/>
                <xsd:element ref="ns5:MediaServiceEventHashCode" minOccurs="0"/>
                <xsd:element ref="ns5:MediaServiceDateTaken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8" nillable="true" ma:displayName="Beschrijving" ma:description="Een beschrijving van de documenten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5b9bd-51dc-420c-af0f-7c0b4dd5ba94" elementFormDefault="qualified">
    <xsd:import namespace="http://schemas.microsoft.com/office/2006/documentManagement/types"/>
    <xsd:import namespace="http://schemas.microsoft.com/office/infopath/2007/PartnerControls"/>
    <xsd:element name="edc9a2dffaaa4340ad21731a1fdb225b" ma:index="9" nillable="true" ma:taxonomy="true" ma:internalName="edc9a2dffaaa4340ad21731a1fdb225b" ma:taxonomyFieldName="Fase" ma:displayName="Fase" ma:default="" ma:fieldId="{edc9a2df-faaa-4340-ad21-731a1fdb225b}" ma:sspId="3789918e-9956-46f3-906f-da93263865d0" ma:termSetId="b898aa8d-cf0f-4fe4-8b19-f8972b076c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1be72-2f23-4373-9c8d-3d0057a496ad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7635644-a2ec-4aa8-b2bf-74196ed2fe41}" ma:internalName="TaxCatchAll" ma:showField="CatchAllData" ma:web="80028591-9e12-4822-ab8a-33edb6c7aa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d7635644-a2ec-4aa8-b2bf-74196ed2fe41}" ma:internalName="TaxCatchAllLabel" ma:readOnly="true" ma:showField="CatchAllDataLabel" ma:web="80028591-9e12-4822-ab8a-33edb6c7aa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28591-9e12-4822-ab8a-33edb6c7aaa2" elementFormDefault="qualified">
    <xsd:import namespace="http://schemas.microsoft.com/office/2006/documentManagement/types"/>
    <xsd:import namespace="http://schemas.microsoft.com/office/infopath/2007/PartnerControls"/>
    <xsd:element name="Verantwoordelijke" ma:index="13" nillable="true" ma:displayName="Verantwoordelijke" ma:list="UserInfo" ma:SharePointGroup="0" ma:internalName="Verantwoordelijk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c22b4b-c221-4759-845b-c2a861f927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D89AAC-30B5-4DF7-825D-F6D1D52C18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46A67C-639F-49CC-9D46-CA8ED4241284}">
  <ds:schemaRefs>
    <ds:schemaRef ds:uri="http://purl.org/dc/dcmitype/"/>
    <ds:schemaRef ds:uri="http://schemas.microsoft.com/office/2006/metadata/properties"/>
    <ds:schemaRef ds:uri="80028591-9e12-4822-ab8a-33edb6c7aaa2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bc22b4b-c221-4759-845b-c2a861f927b1"/>
    <ds:schemaRef ds:uri="a3b5b9bd-51dc-420c-af0f-7c0b4dd5ba94"/>
    <ds:schemaRef ds:uri="http://purl.org/dc/terms/"/>
    <ds:schemaRef ds:uri="8001be72-2f23-4373-9c8d-3d0057a496ad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7F7EF8F-ECB3-4394-A9D0-20306A350A29}">
  <ds:schemaRefs>
    <ds:schemaRef ds:uri="6bc22b4b-c221-4759-845b-c2a861f927b1"/>
    <ds:schemaRef ds:uri="8001be72-2f23-4373-9c8d-3d0057a496ad"/>
    <ds:schemaRef ds:uri="80028591-9e12-4822-ab8a-33edb6c7aaa2"/>
    <ds:schemaRef ds:uri="a3b5b9bd-51dc-420c-af0f-7c0b4dd5ba9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Sjabloon Kortrijk 2021 (3)</Template>
  <TotalTime>439</TotalTime>
  <Words>294</Words>
  <Application>Microsoft Office PowerPoint</Application>
  <PresentationFormat>Breedbeeld</PresentationFormat>
  <Paragraphs>166</Paragraphs>
  <Slides>31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Segoe UI</vt:lpstr>
      <vt:lpstr>Tahoma</vt:lpstr>
      <vt:lpstr>Wingdings</vt:lpstr>
      <vt:lpstr>Titeldia  beeld</vt:lpstr>
      <vt:lpstr>Titeldia rood</vt:lpstr>
      <vt:lpstr>Dia titel/voettekst</vt:lpstr>
      <vt:lpstr>Welkom Samen voor een mooier en groener Groeningepark </vt:lpstr>
      <vt:lpstr>Agenda</vt:lpstr>
      <vt:lpstr>INLEIDING</vt:lpstr>
      <vt:lpstr>Resultaten GEEF JE MENING</vt:lpstr>
      <vt:lpstr>GEEF JE MENING</vt:lpstr>
      <vt:lpstr>VOORSTELLING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MOBILITEIT EN CIRCULATIE</vt:lpstr>
      <vt:lpstr>PowerPoint-presentatie</vt:lpstr>
      <vt:lpstr>PARKEREN</vt:lpstr>
      <vt:lpstr>Parkeren</vt:lpstr>
      <vt:lpstr>PLANNING</vt:lpstr>
      <vt:lpstr>Planning</vt:lpstr>
      <vt:lpstr>VRAGEN EN GESPREK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Laurence Singier</dc:creator>
  <cp:lastModifiedBy>Marie-Amélie Cnockaert</cp:lastModifiedBy>
  <cp:revision>38</cp:revision>
  <cp:lastPrinted>2021-09-27T16:38:24Z</cp:lastPrinted>
  <dcterms:created xsi:type="dcterms:W3CDTF">2021-04-14T07:29:55Z</dcterms:created>
  <dcterms:modified xsi:type="dcterms:W3CDTF">2021-09-29T07:16:37Z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0x0101001780A02A5A6B1B4C80E92241109A8181</vt:lpwstr>
  </property>
  <property fmtid="{D5CDD505-2E9C-101B-9397-08002B2CF9AE}" pid="3" name="Fase">
    <vt:lpwstr/>
  </property>
</Properties>
</file>