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3" r:id="rId5"/>
    <p:sldMasterId id="2147483787" r:id="rId6"/>
  </p:sldMasterIdLst>
  <p:notesMasterIdLst>
    <p:notesMasterId r:id="rId42"/>
  </p:notesMasterIdLst>
  <p:handoutMasterIdLst>
    <p:handoutMasterId r:id="rId43"/>
  </p:handoutMasterIdLst>
  <p:sldIdLst>
    <p:sldId id="372" r:id="rId7"/>
    <p:sldId id="373" r:id="rId8"/>
    <p:sldId id="374" r:id="rId9"/>
    <p:sldId id="457" r:id="rId10"/>
    <p:sldId id="400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65" r:id="rId19"/>
    <p:sldId id="450" r:id="rId20"/>
    <p:sldId id="451" r:id="rId21"/>
    <p:sldId id="452" r:id="rId22"/>
    <p:sldId id="453" r:id="rId23"/>
    <p:sldId id="456" r:id="rId24"/>
    <p:sldId id="454" r:id="rId25"/>
    <p:sldId id="455" r:id="rId26"/>
    <p:sldId id="458" r:id="rId27"/>
    <p:sldId id="459" r:id="rId28"/>
    <p:sldId id="460" r:id="rId29"/>
    <p:sldId id="461" r:id="rId30"/>
    <p:sldId id="462" r:id="rId31"/>
    <p:sldId id="463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F5E"/>
    <a:srgbClr val="5DBE55"/>
    <a:srgbClr val="FFFF00"/>
    <a:srgbClr val="D26E25"/>
    <a:srgbClr val="15465B"/>
    <a:srgbClr val="247FB0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8" autoAdjust="0"/>
    <p:restoredTop sz="71342" autoAdjust="0"/>
  </p:normalViewPr>
  <p:slideViewPr>
    <p:cSldViewPr snapToGrid="0" showGuides="1">
      <p:cViewPr varScale="1">
        <p:scale>
          <a:sx n="63" d="100"/>
          <a:sy n="63" d="100"/>
        </p:scale>
        <p:origin x="1469" y="5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rksan:Documents:VSV:VSV%20EAK%20en%20DOV%20cijf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Blad1!$B$1:$B$16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Blad1!$D$1:$D$16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Blad1!$B$1:$B$16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Blad1!$E$1:$E$16</c:f>
              <c:numCache>
                <c:formatCode>General</c:formatCode>
                <c:ptCount val="16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5.2</c:v>
                </c:pt>
                <c:pt idx="6">
                  <c:v>5.2</c:v>
                </c:pt>
                <c:pt idx="7">
                  <c:v>5.2</c:v>
                </c:pt>
                <c:pt idx="8">
                  <c:v>5.2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5.2</c:v>
                </c:pt>
                <c:pt idx="13">
                  <c:v>5.2</c:v>
                </c:pt>
                <c:pt idx="14">
                  <c:v>5.2</c:v>
                </c:pt>
                <c:pt idx="15">
                  <c:v>5.2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Blad1!$B$1:$B$16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Blad1!$F$1:$F$16</c:f>
              <c:numCache>
                <c:formatCode>General</c:formatCode>
                <c:ptCount val="16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4.3</c:v>
                </c:pt>
                <c:pt idx="10">
                  <c:v>4.3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4.3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Blad1!$B$1:$B$16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Blad1!$G$1:$G$16</c:f>
              <c:numCache>
                <c:formatCode>General</c:formatCode>
                <c:ptCount val="16"/>
                <c:pt idx="0">
                  <c:v>13.8</c:v>
                </c:pt>
                <c:pt idx="1">
                  <c:v>13.8</c:v>
                </c:pt>
                <c:pt idx="2">
                  <c:v>14.1</c:v>
                </c:pt>
                <c:pt idx="3">
                  <c:v>14.3</c:v>
                </c:pt>
                <c:pt idx="4">
                  <c:v>13.1</c:v>
                </c:pt>
                <c:pt idx="5">
                  <c:v>12.9</c:v>
                </c:pt>
                <c:pt idx="6">
                  <c:v>12.6</c:v>
                </c:pt>
                <c:pt idx="7">
                  <c:v>12.1</c:v>
                </c:pt>
                <c:pt idx="8">
                  <c:v>12</c:v>
                </c:pt>
                <c:pt idx="9">
                  <c:v>11.1</c:v>
                </c:pt>
                <c:pt idx="10">
                  <c:v>11.9</c:v>
                </c:pt>
                <c:pt idx="11">
                  <c:v>12.3</c:v>
                </c:pt>
                <c:pt idx="12">
                  <c:v>12</c:v>
                </c:pt>
                <c:pt idx="13">
                  <c:v>11</c:v>
                </c:pt>
                <c:pt idx="14">
                  <c:v>9.8000000000000007</c:v>
                </c:pt>
                <c:pt idx="15">
                  <c:v>10.1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3100520"/>
        <c:axId val="413100912"/>
      </c:lineChart>
      <c:catAx>
        <c:axId val="413100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3100912"/>
        <c:crosses val="autoZero"/>
        <c:auto val="1"/>
        <c:lblAlgn val="ctr"/>
        <c:lblOffset val="100"/>
        <c:noMultiLvlLbl val="0"/>
      </c:catAx>
      <c:valAx>
        <c:axId val="4131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310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Blad1!$A$1:$A$16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Blad1!$B$1:$B$16</c:f>
              <c:numCache>
                <c:formatCode>General</c:formatCode>
                <c:ptCount val="16"/>
                <c:pt idx="0">
                  <c:v>11.6</c:v>
                </c:pt>
                <c:pt idx="1">
                  <c:v>11.5</c:v>
                </c:pt>
                <c:pt idx="2">
                  <c:v>11.7</c:v>
                </c:pt>
                <c:pt idx="3">
                  <c:v>12.5</c:v>
                </c:pt>
                <c:pt idx="4">
                  <c:v>11</c:v>
                </c:pt>
                <c:pt idx="5">
                  <c:v>10.7</c:v>
                </c:pt>
                <c:pt idx="6">
                  <c:v>10</c:v>
                </c:pt>
                <c:pt idx="7">
                  <c:v>9.3000000000000007</c:v>
                </c:pt>
                <c:pt idx="8">
                  <c:v>8.6</c:v>
                </c:pt>
                <c:pt idx="9">
                  <c:v>8.6</c:v>
                </c:pt>
                <c:pt idx="10">
                  <c:v>9.6</c:v>
                </c:pt>
                <c:pt idx="11">
                  <c:v>9.6</c:v>
                </c:pt>
                <c:pt idx="12">
                  <c:v>8.6999999999999993</c:v>
                </c:pt>
                <c:pt idx="13">
                  <c:v>7.5</c:v>
                </c:pt>
                <c:pt idx="14">
                  <c:v>7</c:v>
                </c:pt>
                <c:pt idx="15">
                  <c:v>7.2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Blad1!$A$1:$A$16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Blad1!$C$1:$C$16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Blad1!$A$1:$A$16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Blad1!$D$1:$D$16</c:f>
              <c:numCache>
                <c:formatCode>General</c:formatCode>
                <c:ptCount val="16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4.3</c:v>
                </c:pt>
                <c:pt idx="10">
                  <c:v>4.3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4.3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Blad1!$A$1:$A$16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Blad1!$E$1:$E$16</c:f>
              <c:numCache>
                <c:formatCode>General</c:formatCode>
                <c:ptCount val="16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5.2</c:v>
                </c:pt>
                <c:pt idx="6">
                  <c:v>5.2</c:v>
                </c:pt>
                <c:pt idx="7">
                  <c:v>5.2</c:v>
                </c:pt>
                <c:pt idx="8">
                  <c:v>5.2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5.2</c:v>
                </c:pt>
                <c:pt idx="13">
                  <c:v>5.2</c:v>
                </c:pt>
                <c:pt idx="14">
                  <c:v>5.2</c:v>
                </c:pt>
                <c:pt idx="15">
                  <c:v>5.2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0234088"/>
        <c:axId val="172941552"/>
      </c:lineChart>
      <c:catAx>
        <c:axId val="430234088"/>
        <c:scaling>
          <c:orientation val="minMax"/>
        </c:scaling>
        <c:delete val="0"/>
        <c:axPos val="b"/>
        <c:numFmt formatCode="\2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2941552"/>
        <c:crosses val="autoZero"/>
        <c:auto val="1"/>
        <c:lblAlgn val="ctr"/>
        <c:lblOffset val="100"/>
        <c:noMultiLvlLbl val="0"/>
      </c:catAx>
      <c:valAx>
        <c:axId val="17294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023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Blad2!$A$2</c:f>
              <c:strCache>
                <c:ptCount val="1"/>
                <c:pt idx="0">
                  <c:v>Vlaams Gewest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Blad2!$B$2:$Q$2</c:f>
              <c:numCache>
                <c:formatCode>0.0</c:formatCode>
                <c:ptCount val="16"/>
                <c:pt idx="0">
                  <c:v>13.6</c:v>
                </c:pt>
                <c:pt idx="1">
                  <c:v>11.6</c:v>
                </c:pt>
                <c:pt idx="2">
                  <c:v>11.5</c:v>
                </c:pt>
                <c:pt idx="3">
                  <c:v>11.65608785699235</c:v>
                </c:pt>
                <c:pt idx="4">
                  <c:v>12.51989283709324</c:v>
                </c:pt>
                <c:pt idx="5">
                  <c:v>11.03041715744985</c:v>
                </c:pt>
                <c:pt idx="6">
                  <c:v>10.66614597532168</c:v>
                </c:pt>
                <c:pt idx="7">
                  <c:v>10.024852176799881</c:v>
                </c:pt>
                <c:pt idx="8">
                  <c:v>9.2708447512860896</c:v>
                </c:pt>
                <c:pt idx="9">
                  <c:v>8.5522130102590399</c:v>
                </c:pt>
                <c:pt idx="10">
                  <c:v>8.5501968643751542</c:v>
                </c:pt>
                <c:pt idx="11">
                  <c:v>9.5604574494053391</c:v>
                </c:pt>
                <c:pt idx="12">
                  <c:v>9.5878844562874406</c:v>
                </c:pt>
                <c:pt idx="13">
                  <c:v>8.7000000000000011</c:v>
                </c:pt>
                <c:pt idx="14">
                  <c:v>7.5234399374441958</c:v>
                </c:pt>
                <c:pt idx="15" formatCode="General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Blad2!$A$3</c:f>
              <c:strCache>
                <c:ptCount val="1"/>
                <c:pt idx="0">
                  <c:v>Waals Gewest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Blad2!$B$3:$Q$3</c:f>
              <c:numCache>
                <c:formatCode>0.0</c:formatCode>
                <c:ptCount val="16"/>
                <c:pt idx="0">
                  <c:v>17.7</c:v>
                </c:pt>
                <c:pt idx="1">
                  <c:v>15.5</c:v>
                </c:pt>
                <c:pt idx="2">
                  <c:v>15.8</c:v>
                </c:pt>
                <c:pt idx="3">
                  <c:v>16.090099394339621</c:v>
                </c:pt>
                <c:pt idx="4">
                  <c:v>16.100000000000001</c:v>
                </c:pt>
                <c:pt idx="5">
                  <c:v>15.308650144446331</c:v>
                </c:pt>
                <c:pt idx="6">
                  <c:v>14.59008903771787</c:v>
                </c:pt>
                <c:pt idx="7">
                  <c:v>14.767217715241591</c:v>
                </c:pt>
                <c:pt idx="8">
                  <c:v>14.3252592308353</c:v>
                </c:pt>
                <c:pt idx="9">
                  <c:v>15.169216638595101</c:v>
                </c:pt>
                <c:pt idx="10">
                  <c:v>13.80977708717537</c:v>
                </c:pt>
                <c:pt idx="11">
                  <c:v>13.7427877340959</c:v>
                </c:pt>
                <c:pt idx="12">
                  <c:v>14.72977138518684</c:v>
                </c:pt>
                <c:pt idx="13">
                  <c:v>14.8</c:v>
                </c:pt>
                <c:pt idx="14">
                  <c:v>14.711280410960869</c:v>
                </c:pt>
                <c:pt idx="15" formatCode="General">
                  <c:v>12.9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Blad2!$A$4</c:f>
              <c:strCache>
                <c:ptCount val="1"/>
                <c:pt idx="0">
                  <c:v>Brussels H. Gewest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Blad2!$B$4:$Q$4</c:f>
              <c:numCache>
                <c:formatCode>0.0</c:formatCode>
                <c:ptCount val="16"/>
                <c:pt idx="0">
                  <c:v>21.9</c:v>
                </c:pt>
                <c:pt idx="1">
                  <c:v>20.7</c:v>
                </c:pt>
                <c:pt idx="2">
                  <c:v>21</c:v>
                </c:pt>
                <c:pt idx="3">
                  <c:v>22.4</c:v>
                </c:pt>
                <c:pt idx="4">
                  <c:v>18.8</c:v>
                </c:pt>
                <c:pt idx="5">
                  <c:v>18.115656225825269</c:v>
                </c:pt>
                <c:pt idx="6">
                  <c:v>19.364238068235061</c:v>
                </c:pt>
                <c:pt idx="7">
                  <c:v>19.256200025472371</c:v>
                </c:pt>
                <c:pt idx="8">
                  <c:v>20.213439403925019</c:v>
                </c:pt>
                <c:pt idx="9">
                  <c:v>19.910893544536169</c:v>
                </c:pt>
                <c:pt idx="10">
                  <c:v>15.58284650035338</c:v>
                </c:pt>
                <c:pt idx="11">
                  <c:v>18.41371718104207</c:v>
                </c:pt>
                <c:pt idx="12">
                  <c:v>18.930901370177551</c:v>
                </c:pt>
                <c:pt idx="13">
                  <c:v>20.100000000000001</c:v>
                </c:pt>
                <c:pt idx="14">
                  <c:v>17.71256619009166</c:v>
                </c:pt>
                <c:pt idx="15" formatCode="General">
                  <c:v>14.4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Blad2!$A$5</c:f>
              <c:strCache>
                <c:ptCount val="1"/>
                <c:pt idx="0">
                  <c:v>België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Blad2!$B$5:$Q$5</c:f>
              <c:numCache>
                <c:formatCode>0.0</c:formatCode>
                <c:ptCount val="16"/>
                <c:pt idx="0">
                  <c:v>15.7</c:v>
                </c:pt>
                <c:pt idx="1">
                  <c:v>13.8</c:v>
                </c:pt>
                <c:pt idx="2">
                  <c:v>13.8</c:v>
                </c:pt>
                <c:pt idx="3">
                  <c:v>14.114692533814861</c:v>
                </c:pt>
                <c:pt idx="4">
                  <c:v>14.3</c:v>
                </c:pt>
                <c:pt idx="5">
                  <c:v>13.140988810904281</c:v>
                </c:pt>
                <c:pt idx="6">
                  <c:v>12.85524632542686</c:v>
                </c:pt>
                <c:pt idx="7">
                  <c:v>12.566856504687021</c:v>
                </c:pt>
                <c:pt idx="8">
                  <c:v>12.078800339841781</c:v>
                </c:pt>
                <c:pt idx="9">
                  <c:v>11.976086257077</c:v>
                </c:pt>
                <c:pt idx="10">
                  <c:v>11.078688525215849</c:v>
                </c:pt>
                <c:pt idx="11">
                  <c:v>11.922972803209399</c:v>
                </c:pt>
                <c:pt idx="12">
                  <c:v>12.326562706450471</c:v>
                </c:pt>
                <c:pt idx="13">
                  <c:v>12</c:v>
                </c:pt>
                <c:pt idx="14">
                  <c:v>11.005940890548279</c:v>
                </c:pt>
                <c:pt idx="15" formatCode="General">
                  <c:v>9.8000000000000007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Blad2!$A$6</c:f>
              <c:strCache>
                <c:ptCount val="1"/>
                <c:pt idx="0">
                  <c:v>EU-28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Blad2!$B$6:$Q$6</c:f>
              <c:numCache>
                <c:formatCode>General</c:formatCode>
                <c:ptCount val="16"/>
                <c:pt idx="3" formatCode="#,##0.0">
                  <c:v>17</c:v>
                </c:pt>
                <c:pt idx="4" formatCode="#,##0.0">
                  <c:v>16.399999999999999</c:v>
                </c:pt>
                <c:pt idx="5" formatCode="#,##0.0">
                  <c:v>16</c:v>
                </c:pt>
                <c:pt idx="6" formatCode="#,##0.0">
                  <c:v>15.7</c:v>
                </c:pt>
                <c:pt idx="7" formatCode="#,##0.0">
                  <c:v>15.4</c:v>
                </c:pt>
                <c:pt idx="8" formatCode="#,##0.0">
                  <c:v>14.9</c:v>
                </c:pt>
                <c:pt idx="9" formatCode="#,##0.0">
                  <c:v>14.7</c:v>
                </c:pt>
                <c:pt idx="10" formatCode="#,##0.0">
                  <c:v>14.2</c:v>
                </c:pt>
                <c:pt idx="11" formatCode="#,##0.0">
                  <c:v>13.9</c:v>
                </c:pt>
                <c:pt idx="12" formatCode="#,##0.0">
                  <c:v>13.4</c:v>
                </c:pt>
                <c:pt idx="13" formatCode="#,##0.0">
                  <c:v>12.7</c:v>
                </c:pt>
                <c:pt idx="14" formatCode="0.0">
                  <c:v>12</c:v>
                </c:pt>
                <c:pt idx="15" formatCode="#,##0.0">
                  <c:v>11.1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Blad2!$A$7</c:f>
              <c:strCache>
                <c:ptCount val="1"/>
                <c:pt idx="0">
                  <c:v>Duitsland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Blad2!$B$7:$Q$7</c:f>
              <c:numCache>
                <c:formatCode>#,##0.0</c:formatCode>
                <c:ptCount val="16"/>
                <c:pt idx="0">
                  <c:v>14.9</c:v>
                </c:pt>
                <c:pt idx="1">
                  <c:v>14.6</c:v>
                </c:pt>
                <c:pt idx="2">
                  <c:v>12.3</c:v>
                </c:pt>
                <c:pt idx="3">
                  <c:v>12.5</c:v>
                </c:pt>
                <c:pt idx="4">
                  <c:v>12.8</c:v>
                </c:pt>
                <c:pt idx="5">
                  <c:v>12.1</c:v>
                </c:pt>
                <c:pt idx="6">
                  <c:v>13.5</c:v>
                </c:pt>
                <c:pt idx="7">
                  <c:v>13.7</c:v>
                </c:pt>
                <c:pt idx="8">
                  <c:v>12.5</c:v>
                </c:pt>
                <c:pt idx="9">
                  <c:v>11.8</c:v>
                </c:pt>
                <c:pt idx="10">
                  <c:v>11.1</c:v>
                </c:pt>
                <c:pt idx="11">
                  <c:v>11.9</c:v>
                </c:pt>
                <c:pt idx="12">
                  <c:v>11.7</c:v>
                </c:pt>
                <c:pt idx="13">
                  <c:v>10.6</c:v>
                </c:pt>
                <c:pt idx="14">
                  <c:v>9.9</c:v>
                </c:pt>
                <c:pt idx="15">
                  <c:v>9.5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Blad2!$A$8</c:f>
              <c:strCache>
                <c:ptCount val="1"/>
                <c:pt idx="0">
                  <c:v>Frankrijk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Blad2!$B$8:$Q$8</c:f>
              <c:numCache>
                <c:formatCode>#,##0.0</c:formatCode>
                <c:ptCount val="16"/>
                <c:pt idx="0">
                  <c:v>14.7</c:v>
                </c:pt>
                <c:pt idx="1">
                  <c:v>13.3</c:v>
                </c:pt>
                <c:pt idx="2">
                  <c:v>13.5</c:v>
                </c:pt>
                <c:pt idx="3">
                  <c:v>13.4</c:v>
                </c:pt>
                <c:pt idx="4">
                  <c:v>12.4</c:v>
                </c:pt>
                <c:pt idx="5">
                  <c:v>12.1</c:v>
                </c:pt>
                <c:pt idx="6">
                  <c:v>12.2</c:v>
                </c:pt>
                <c:pt idx="7">
                  <c:v>12.4</c:v>
                </c:pt>
                <c:pt idx="8">
                  <c:v>12.6</c:v>
                </c:pt>
                <c:pt idx="9">
                  <c:v>11.5</c:v>
                </c:pt>
                <c:pt idx="10">
                  <c:v>12.2</c:v>
                </c:pt>
                <c:pt idx="11">
                  <c:v>12.5</c:v>
                </c:pt>
                <c:pt idx="12">
                  <c:v>11.9</c:v>
                </c:pt>
                <c:pt idx="13">
                  <c:v>11.5</c:v>
                </c:pt>
                <c:pt idx="14">
                  <c:v>9.7000000000000011</c:v>
                </c:pt>
                <c:pt idx="15">
                  <c:v>8.5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Blad2!$A$9</c:f>
              <c:strCache>
                <c:ptCount val="1"/>
                <c:pt idx="0">
                  <c:v>Luxemburg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Blad2!$B$9:$Q$9</c:f>
              <c:numCache>
                <c:formatCode>#,##0.0</c:formatCode>
                <c:ptCount val="16"/>
                <c:pt idx="0">
                  <c:v>19.100000000000001</c:v>
                </c:pt>
                <c:pt idx="1">
                  <c:v>16.8</c:v>
                </c:pt>
                <c:pt idx="2">
                  <c:v>18.100000000000001</c:v>
                </c:pt>
                <c:pt idx="3">
                  <c:v>17</c:v>
                </c:pt>
                <c:pt idx="4">
                  <c:v>12.3</c:v>
                </c:pt>
                <c:pt idx="5">
                  <c:v>12.7</c:v>
                </c:pt>
                <c:pt idx="6">
                  <c:v>13.3</c:v>
                </c:pt>
                <c:pt idx="7">
                  <c:v>14</c:v>
                </c:pt>
                <c:pt idx="8">
                  <c:v>12.5</c:v>
                </c:pt>
                <c:pt idx="9">
                  <c:v>13.4</c:v>
                </c:pt>
                <c:pt idx="10">
                  <c:v>7.7</c:v>
                </c:pt>
                <c:pt idx="11">
                  <c:v>7.1</c:v>
                </c:pt>
                <c:pt idx="12">
                  <c:v>6.2</c:v>
                </c:pt>
                <c:pt idx="13">
                  <c:v>8.1</c:v>
                </c:pt>
                <c:pt idx="14">
                  <c:v>6.1</c:v>
                </c:pt>
                <c:pt idx="15">
                  <c:v>6.1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Blad2!$A$10</c:f>
              <c:strCache>
                <c:ptCount val="1"/>
                <c:pt idx="0">
                  <c:v>Nederland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Blad2!$B$10:$Q$10</c:f>
              <c:numCache>
                <c:formatCode>#,##0.0</c:formatCode>
                <c:ptCount val="16"/>
                <c:pt idx="0">
                  <c:v>16.2</c:v>
                </c:pt>
                <c:pt idx="1">
                  <c:v>15.4</c:v>
                </c:pt>
                <c:pt idx="2">
                  <c:v>15.1</c:v>
                </c:pt>
                <c:pt idx="3">
                  <c:v>15.3</c:v>
                </c:pt>
                <c:pt idx="4">
                  <c:v>14.3</c:v>
                </c:pt>
                <c:pt idx="5">
                  <c:v>14.1</c:v>
                </c:pt>
                <c:pt idx="6">
                  <c:v>13.5</c:v>
                </c:pt>
                <c:pt idx="7">
                  <c:v>12.6</c:v>
                </c:pt>
                <c:pt idx="8">
                  <c:v>11.7</c:v>
                </c:pt>
                <c:pt idx="9">
                  <c:v>11.4</c:v>
                </c:pt>
                <c:pt idx="10">
                  <c:v>10.9</c:v>
                </c:pt>
                <c:pt idx="11">
                  <c:v>10</c:v>
                </c:pt>
                <c:pt idx="12">
                  <c:v>9.1</c:v>
                </c:pt>
                <c:pt idx="13">
                  <c:v>8.8000000000000007</c:v>
                </c:pt>
                <c:pt idx="14">
                  <c:v>9.2000000000000011</c:v>
                </c:pt>
                <c:pt idx="15">
                  <c:v>8.6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Blad2!$A$11</c:f>
              <c:strCache>
                <c:ptCount val="1"/>
                <c:pt idx="0">
                  <c:v>VK</c:v>
                </c:pt>
              </c:strCache>
            </c:strRef>
          </c:tx>
          <c:cat>
            <c:numRef>
              <c:f>Blad2!$B$1:$Q$1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Blad2!$B$11:$Q$11</c:f>
              <c:numCache>
                <c:formatCode>#,##0.0</c:formatCode>
                <c:ptCount val="16"/>
                <c:pt idx="0">
                  <c:v>19.8</c:v>
                </c:pt>
                <c:pt idx="1">
                  <c:v>18.2</c:v>
                </c:pt>
                <c:pt idx="2">
                  <c:v>17.8</c:v>
                </c:pt>
                <c:pt idx="3">
                  <c:v>17.600000000000001</c:v>
                </c:pt>
                <c:pt idx="5">
                  <c:v>12.1</c:v>
                </c:pt>
                <c:pt idx="6">
                  <c:v>11.6</c:v>
                </c:pt>
                <c:pt idx="7">
                  <c:v>11.3</c:v>
                </c:pt>
                <c:pt idx="8">
                  <c:v>16.600000000000001</c:v>
                </c:pt>
                <c:pt idx="9">
                  <c:v>17</c:v>
                </c:pt>
                <c:pt idx="10">
                  <c:v>15.7</c:v>
                </c:pt>
                <c:pt idx="11">
                  <c:v>14.9</c:v>
                </c:pt>
                <c:pt idx="12">
                  <c:v>15</c:v>
                </c:pt>
                <c:pt idx="13">
                  <c:v>13.6</c:v>
                </c:pt>
                <c:pt idx="14">
                  <c:v>12.4</c:v>
                </c:pt>
                <c:pt idx="15">
                  <c:v>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825112"/>
        <c:axId val="402824720"/>
      </c:lineChart>
      <c:catAx>
        <c:axId val="40282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2824720"/>
        <c:crosses val="autoZero"/>
        <c:auto val="1"/>
        <c:lblAlgn val="ctr"/>
        <c:lblOffset val="100"/>
        <c:noMultiLvlLbl val="0"/>
      </c:catAx>
      <c:valAx>
        <c:axId val="402824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02825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08E42-06BF-419E-8D2F-0E287B55F2B0}" type="datetimeFigureOut">
              <a:rPr lang="nl-BE" smtClean="0"/>
              <a:t>25/01/2017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5EFD7-847D-4F26-84DF-A481D3A14D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1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25/01/2017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13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461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46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83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143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65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86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74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20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50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59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39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3090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2442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0755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1183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45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Stelsel leren en werken (dbso en syntra)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hoogste percentages vroegtijdige schoolverlaters bevat. Iets meer dan de helft (53.8%)  uit het dbso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iets meer dan een derde (36.9%) van de leerlingen uit de leertijd Syntra stroomt uit zonder kwalificatie. Ook in het buitengewoon onderwijs stroomt ongeveer een derde (34.2%) van de leerlingen uit de opleidingsvorm 3 zonder voldoende kwalificatie. De laagste percentages VSV stellen we vast in het aso (2.3%) en het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(6.5%). </a:t>
            </a:r>
            <a:endParaRPr lang="nl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Uitstroompositie OV1 en OV2 zijn niet in de grafiek opgenomen maar is altijd 100%.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OV1: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voorbereiden op zelfstandig wonen in een beschermde leefomgeving</a:t>
            </a:r>
            <a:endParaRPr lang="nl-BE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OV2: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je integratie mogelijk te maken in een beschermd leef- en arbeidsmilieu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OV3: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buitengewoon secundair beroepsonderwijs (kan ook modulair)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OV4: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Opleidingsvorm 4 is eigenlijk het ‘gewone’ secundair onderwijs, maar dan met doelstellingen en ondersteuning aangepast aan de problematiek van de jongere (ASO, TSO, KSO, BSO)</a:t>
            </a:r>
            <a:endParaRPr lang="nl-BE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655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betreft het aandeel VSV, verlaten: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dan de helft van de vroegtijdige schoolverlaters het leerplichtonderwijs vanuit het gewoon voltijds secundair onderwijs (55.2%), 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 een vierde uit het Stelsel leren en werken (26.4%) en 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vijfde uit het buitengewoon secundair onderwijs (18.4%). </a:t>
            </a: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Grootste aandeel zit in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(29,4% terwijl de %VSV slechts 15,8% bedraagt), gevolgd door dbso (21,7% terwijl het %VSV 54% bedraagt) en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(16,7% terwijl het %VSV slechts 6,5% bedraagt).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 het gewoon voltijds secundair onderwijs verlaten voornamelijk leerlingen vanuit het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(29.4%) 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(16.7%) vroegtijdig de school en binnen het Stelsel leren en werken vanuit het dbso (21.7%). </a:t>
            </a: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Opvallend is dat het aandeel van leerlingen uit het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Syntra daalt gedurende de laatste vier jaren terwijl het aandeel leerlingen uit het dbso, aso 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stijgt.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40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29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betreft het aandeel VSV, verlaten: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dan de helft van de vroegtijdige schoolverlaters het leerplichtonderwijs vanuit het gewoon voltijds secundair onderwijs (55.2%), 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 een vierde uit het Stelsel leren en werken (26.4%) en 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vijfde uit het buitengewoon secundair onderwijs (18.4%). </a:t>
            </a: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Grootste aandeel zit in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(29,4% terwijl de %VSV slechts 15,8% bedraagt), gevolgd door dbso (21,7% terwijl het %VSV 54% bedraagt) en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(16,7% terwijl het %VSV slechts 6,5% bedraagt).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 het gewoon voltijds secundair onderwijs verlaten voornamelijk leerlingen vanuit het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(29.4%) 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(16.7%) vroegtijdig de school en binnen het Stelsel leren en werken vanuit het dbso (21.7%). </a:t>
            </a:r>
          </a:p>
          <a:p>
            <a:pPr marL="0" indent="0">
              <a:buFontTx/>
              <a:buNone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Opvallend is dat het aandeel van leerlingen uit het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Syntra daalt gedurende de laatste vier jaren terwijl het aandeel leerlingen uit het dbso, aso 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stijgt.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6964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Conclusie: hoe meer men aantikt, hoe hoger het %VSV (overal lichte daling van %VSV per OKI-waarde omdat %VSV in het algemeen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daalt).</a:t>
            </a:r>
          </a:p>
          <a:p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Cijfers 2012-2013: OKI 0: 4,3%; OKI 1: 9,9%; OKI 2: 18,5% en OKI3,4: 25,1%.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vier leerlingenkenmerken die gebruikt worden in het financieringsdecreet betreffende de werkingsbudgetten (decreet van 4 juli 2008) met als doel gelijkere onderwijskansen te creëren. Het gaat om de volgende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leerlingkenmerken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 taal die de leerling spreekt in het gezin;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het opleidingsniveau van de moeder;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 buurt waar de leerling woont en</a:t>
            </a:r>
          </a:p>
          <a:p>
            <a:pPr marL="0" lvl="0" indent="0"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het ontvangen van een schooltoelage.</a:t>
            </a:r>
          </a:p>
          <a:p>
            <a:pPr marL="171450" lvl="0" indent="-171450">
              <a:buFontTx/>
              <a:buChar char="-"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onderwijs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kansarmoede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-indicator (OKI) wordt berekend als het aantal kenmerken waarvoor de leerling aantikt, en is dus een cijfer tussen 0 en 4. Het aantal leerlingen dat op elk van de 4 leerlingenkenmerken aantikt, is relatief klein. Uit analyse is bovendien gebleken dat de onderwijsuitkomsten van leerlingen die op 3 of 4 kenmerken aantikken, niet sterk van elkaar verschillen. Daarom voegen we ze in deze rapportering samen (cf. OKI 3,4).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Opmerking: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leerlingenkenmerken worden enkel gerapporteerd voor het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voltijds gewoon onderwijs en het deeltijds </a:t>
            </a:r>
            <a:r>
              <a:rPr lang="nl-B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beroepssecundair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onderwijs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(BUSO en SYNTRA geen gegevens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beschikbaar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290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501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2012-2013: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34,1%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geen lager onderwijs (aandeel: 8,5%)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19,3% LO (aandeel: 12,3%)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15,8% LSO (aandeel: 16,5%)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HSO (aandeel: 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23,8%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3,6% HO (aandeel: 11,1%)</a:t>
            </a:r>
          </a:p>
          <a:p>
            <a:pPr marL="171450" indent="-171450">
              <a:buFontTx/>
              <a:buChar char="-"/>
            </a:pP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38% onbekend (aandeel: 4,5%)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49,3% niet beschikbaar (niet opgevraagd bij BUSO en SYNTRA) (aandeel: 23,1%)</a:t>
            </a:r>
          </a:p>
          <a:p>
            <a:pPr marL="171450" indent="-171450">
              <a:buFontTx/>
              <a:buChar char="-"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1272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Groot verschil tussen enerzijds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‘uitsluitend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allen’ en anderzijds ‘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niemand’ en ‘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minstens 1’.</a:t>
            </a:r>
          </a:p>
          <a:p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Aandeel: 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43,4% spreekt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uitsluitend met allen</a:t>
            </a:r>
          </a:p>
          <a:p>
            <a:pPr marL="171450" indent="-171450">
              <a:buFontTx/>
              <a:buChar char="-"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17,7%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spreekt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minstens 1</a:t>
            </a:r>
          </a:p>
          <a:p>
            <a:pPr marL="171450" indent="-171450">
              <a:buFontTx/>
              <a:buChar char="-"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12,3% spreekt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niemand</a:t>
            </a:r>
          </a:p>
          <a:p>
            <a:pPr marL="171450" indent="-171450">
              <a:buFontTx/>
              <a:buChar char="-"/>
            </a:pP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3,4% is onbekend</a:t>
            </a:r>
          </a:p>
          <a:p>
            <a:pPr marL="171450" indent="-171450">
              <a:buFontTx/>
              <a:buChar char="-"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23,1% is taal niet beschikbaar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848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Vooral 17-18 en 18-19-jarigen maar ook hoe hoger de leeftijd,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hoe hoger het %VSV – maar zijn kleine aantallen (uitzonderingen)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Aandeel: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 de helft van de vroegtijdige schoolverlaters zijn 17-18 jarigen (47%) en nog eens iets meer dan een vierde 18-19 jarigen (27.4%). Dit wil zeggen dat de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meeste vroegtijdige schoolverlaters vanaf het moment dat ze niet meer leerplichtig zijn de school verlaten of één jaar later. 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653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5020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8426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93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45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6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52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03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442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68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F42-814A-4B44-A710-8BE67D70E6D2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F42-814A-4B44-A710-8BE67D70E6D2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F42-814A-4B44-A710-8BE67D70E6D2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543F5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76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F42-814A-4B44-A710-8BE67D70E6D2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132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33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972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C9A9-A85F-411A-85F1-A1881E2DCF53}" type="datetimeFigureOut">
              <a:rPr lang="nl-BE" smtClean="0"/>
              <a:t>25/01/2017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7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136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3710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686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549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85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9159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6959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  <a:cs typeface="Calibri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  <a:cs typeface="Calibri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  <a:cs typeface="Calibri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59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2" y="288000"/>
            <a:ext cx="1850627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 Art Sans" panose="00000500000000000000" pitchFamily="50" charset="0"/>
              </a:defRPr>
            </a:lvl1pPr>
            <a:lvl5pPr algn="r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15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r>
              <a:rPr lang="nl-B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BE" b="1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 Art Sans" panose="00000500000000000000" pitchFamily="50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035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25/01/2017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77" r:id="rId3"/>
    <p:sldLayoutId id="2147483676" r:id="rId4"/>
    <p:sldLayoutId id="2147483683" r:id="rId5"/>
    <p:sldLayoutId id="2147483684" r:id="rId6"/>
    <p:sldLayoutId id="2147483688" r:id="rId7"/>
    <p:sldLayoutId id="2147483690" r:id="rId8"/>
    <p:sldLayoutId id="2147483691" r:id="rId9"/>
    <p:sldLayoutId id="2147483674" r:id="rId10"/>
    <p:sldLayoutId id="2147483652" r:id="rId11"/>
    <p:sldLayoutId id="2147483743" r:id="rId12"/>
    <p:sldLayoutId id="2147483747" r:id="rId13"/>
    <p:sldLayoutId id="2147483748" r:id="rId14"/>
    <p:sldLayoutId id="2147483755" r:id="rId15"/>
    <p:sldLayoutId id="2147483758" r:id="rId16"/>
    <p:sldLayoutId id="2147483759" r:id="rId17"/>
    <p:sldLayoutId id="2147483760" r:id="rId18"/>
    <p:sldLayoutId id="2147483761" r:id="rId19"/>
    <p:sldLayoutId id="2147483762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2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3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2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EBD5-99F3-4C1B-B5AF-C9279F4847C2}" type="datetimeFigureOut">
              <a:rPr lang="nl-BE" smtClean="0"/>
              <a:pPr/>
              <a:t>25/01/2017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307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FD6BEBD5-99F3-4C1B-B5AF-C9279F4847C2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25/01/2017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492AD3B4-D906-4191-84FB-4FE613E48036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  <a:endParaRPr lang="nl-NL" dirty="0" smtClean="0"/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84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 Art Sans Bold" panose="00000800000000000000" pitchFamily="50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 Art Sans Bold" panose="00000800000000000000" pitchFamily="50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 Art Sans" panose="00000500000000000000" pitchFamily="50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onderwijsstatistiek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nderwijs.vlaanderen.be/nl/onderwijsstatistieken" TargetMode="External"/><Relationship Id="rId7" Type="http://schemas.openxmlformats.org/officeDocument/2006/relationships/hyperlink" Target="https://steunpuntssl.be/Publicatie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4.vlaanderen.be/dar/svr/Pages/2013-11-06-ssv2013.aspx" TargetMode="External"/><Relationship Id="rId5" Type="http://schemas.openxmlformats.org/officeDocument/2006/relationships/hyperlink" Target="http://www.ond.vlaanderen.be/obpwo/studiedagen/20110531/wetenschappelijk_syntheserapport_vroegtijdigschoolverlaten_31_mei_2011.pdf" TargetMode="External"/><Relationship Id="rId4" Type="http://schemas.openxmlformats.org/officeDocument/2006/relationships/hyperlink" Target="http://www.steunpuntwse.be/cijfe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061539" y="4567109"/>
            <a:ext cx="7569042" cy="2073600"/>
          </a:xfrm>
        </p:spPr>
        <p:txBody>
          <a:bodyPr anchor="b"/>
          <a:lstStyle/>
          <a:p>
            <a:pPr algn="ctr"/>
            <a:r>
              <a:rPr lang="nl-B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Vroegtijdig schoolverlaten in Vlaams onderwijs</a:t>
            </a:r>
            <a:endParaRPr lang="nl-BE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Gevolgen:</a:t>
            </a:r>
            <a:endParaRPr lang="nl-BE" sz="2400" dirty="0" smtClean="0"/>
          </a:p>
          <a:p>
            <a:pPr lvl="1"/>
            <a:r>
              <a:rPr lang="nl-BE" sz="2400" dirty="0" smtClean="0"/>
              <a:t>Grotere kans op werkloosheid</a:t>
            </a:r>
          </a:p>
          <a:p>
            <a:pPr lvl="1"/>
            <a:r>
              <a:rPr lang="nl-BE" sz="2400" dirty="0" smtClean="0"/>
              <a:t>Lagere </a:t>
            </a:r>
            <a:r>
              <a:rPr lang="nl-BE" sz="2400" dirty="0" err="1" smtClean="0"/>
              <a:t>jobkwaliteit</a:t>
            </a:r>
            <a:endParaRPr lang="nl-BE" sz="2400" dirty="0" smtClean="0"/>
          </a:p>
          <a:p>
            <a:pPr lvl="1"/>
            <a:r>
              <a:rPr lang="nl-BE" dirty="0" smtClean="0"/>
              <a:t>Meer ziekteverzuim</a:t>
            </a:r>
          </a:p>
          <a:p>
            <a:pPr lvl="1"/>
            <a:r>
              <a:rPr lang="nl-BE" dirty="0" smtClean="0"/>
              <a:t>Lagere levensstandaard/-verwachting</a:t>
            </a:r>
          </a:p>
          <a:p>
            <a:pPr lvl="1"/>
            <a:r>
              <a:rPr lang="nl-BE" dirty="0" smtClean="0"/>
              <a:t>Minder sociale participatie</a:t>
            </a:r>
          </a:p>
          <a:p>
            <a:pPr lvl="1"/>
            <a:r>
              <a:rPr lang="nl-BE" dirty="0" smtClean="0"/>
              <a:t>Lager zelfbeeld/-vertrouwen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139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Oplossingen:</a:t>
            </a:r>
            <a:endParaRPr lang="nl-BE" sz="2400" dirty="0" smtClean="0"/>
          </a:p>
          <a:p>
            <a:r>
              <a:rPr lang="nl-BE" dirty="0" smtClean="0"/>
              <a:t>Meest genoemd in effectmetingen</a:t>
            </a:r>
          </a:p>
          <a:p>
            <a:pPr lvl="1"/>
            <a:r>
              <a:rPr lang="nl-BE" dirty="0" smtClean="0"/>
              <a:t>Monitoring (d&lt;0.3)</a:t>
            </a:r>
          </a:p>
          <a:p>
            <a:pPr lvl="1"/>
            <a:r>
              <a:rPr lang="nl-BE" dirty="0" smtClean="0"/>
              <a:t>Mentor (d&gt;0.3)</a:t>
            </a:r>
          </a:p>
          <a:p>
            <a:pPr lvl="1"/>
            <a:r>
              <a:rPr lang="nl-BE" dirty="0" smtClean="0"/>
              <a:t>Ondersteunen op academische vaardigheden (d&gt;0.3)</a:t>
            </a:r>
          </a:p>
          <a:p>
            <a:pPr lvl="1"/>
            <a:r>
              <a:rPr lang="nl-BE" dirty="0" smtClean="0"/>
              <a:t>Ondersteunen op psychosociale vaardigheden (d&lt;0.3)</a:t>
            </a:r>
          </a:p>
          <a:p>
            <a:pPr lvl="1"/>
            <a:r>
              <a:rPr lang="nl-BE" dirty="0" smtClean="0"/>
              <a:t>Leeromgeving op maat (d&gt;0.3)</a:t>
            </a:r>
          </a:p>
          <a:p>
            <a:pPr lvl="1"/>
            <a:r>
              <a:rPr lang="nl-BE" dirty="0" smtClean="0"/>
              <a:t>Relevante </a:t>
            </a:r>
            <a:r>
              <a:rPr lang="nl-BE" smtClean="0"/>
              <a:t>leerstof (d&gt;0.3</a:t>
            </a:r>
            <a:r>
              <a:rPr lang="nl-B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3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56704"/>
            <a:ext cx="7416000" cy="3672000"/>
          </a:xfrm>
        </p:spPr>
        <p:txBody>
          <a:bodyPr>
            <a:normAutofit/>
          </a:bodyPr>
          <a:lstStyle/>
          <a:p>
            <a:r>
              <a:rPr lang="nl-BE" sz="2400" b="1" dirty="0" smtClean="0"/>
              <a:t>Oplossingen:</a:t>
            </a:r>
            <a:endParaRPr lang="nl-BE" sz="2400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30652"/>
              </p:ext>
            </p:extLst>
          </p:nvPr>
        </p:nvGraphicFramePr>
        <p:xfrm>
          <a:off x="1296000" y="2333752"/>
          <a:ext cx="7055520" cy="35467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97920"/>
                <a:gridCol w="3657600"/>
              </a:tblGrid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Werkt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Werkt</a:t>
                      </a:r>
                      <a:r>
                        <a:rPr lang="nl-BE" baseline="0" dirty="0" smtClean="0"/>
                        <a:t> niet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Preventieve</a:t>
                      </a:r>
                      <a:r>
                        <a:rPr lang="nl-BE" baseline="0" dirty="0" smtClean="0"/>
                        <a:t> acties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Compenserende acties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Langdurige programma’s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Quick fix en korte interventies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Beginnen aan start onderwijsloopbaan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Beginnen in</a:t>
                      </a:r>
                      <a:r>
                        <a:rPr lang="nl-BE" baseline="0" dirty="0" smtClean="0"/>
                        <a:t> SO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Mentor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Onpersoonlijk</a:t>
                      </a:r>
                      <a:r>
                        <a:rPr lang="nl-BE" baseline="0" dirty="0" smtClean="0"/>
                        <a:t> contact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Breed en contextgericht werken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Student</a:t>
                      </a:r>
                      <a:r>
                        <a:rPr lang="nl-BE" baseline="0" dirty="0" smtClean="0"/>
                        <a:t> geïsoleerd werken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Integratie van verscheidene acties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Één</a:t>
                      </a:r>
                      <a:r>
                        <a:rPr lang="nl-BE" dirty="0" smtClean="0"/>
                        <a:t> actie</a:t>
                      </a:r>
                      <a:r>
                        <a:rPr lang="nl-BE" baseline="0" dirty="0" smtClean="0"/>
                        <a:t> per keer</a:t>
                      </a:r>
                      <a:endParaRPr lang="nl-B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8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56704"/>
            <a:ext cx="7416000" cy="3672000"/>
          </a:xfrm>
        </p:spPr>
        <p:txBody>
          <a:bodyPr>
            <a:normAutofit/>
          </a:bodyPr>
          <a:lstStyle/>
          <a:p>
            <a:r>
              <a:rPr lang="nl-BE" sz="2400" b="1" dirty="0" smtClean="0"/>
              <a:t>Meest kwetsbare groep:</a:t>
            </a:r>
          </a:p>
          <a:p>
            <a:pPr lvl="1"/>
            <a:r>
              <a:rPr lang="nl-BE" sz="2400" dirty="0" smtClean="0"/>
              <a:t>Jongens &gt; meisjes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laag opgeleide moeder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andere thuistaal dan NL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schoolse achterstand !!!</a:t>
            </a:r>
          </a:p>
          <a:p>
            <a:pPr marL="457200" lvl="1" indent="0">
              <a:buNone/>
            </a:pP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1232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 in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2 indicatoren om VSV in kaart te brengen</a:t>
            </a:r>
          </a:p>
          <a:p>
            <a:r>
              <a:rPr lang="nl-BE" sz="2400" u="sng" dirty="0" smtClean="0"/>
              <a:t>Internationaal:</a:t>
            </a:r>
            <a:r>
              <a:rPr lang="nl-BE" sz="2400" dirty="0" smtClean="0"/>
              <a:t> </a:t>
            </a:r>
            <a:br>
              <a:rPr lang="nl-BE" sz="2400" dirty="0" smtClean="0"/>
            </a:br>
            <a:r>
              <a:rPr lang="nl-BE" sz="2400" dirty="0" smtClean="0"/>
              <a:t>	EAK-indicator of </a:t>
            </a:r>
            <a:r>
              <a:rPr lang="nl-BE" sz="2400" dirty="0" err="1" smtClean="0"/>
              <a:t>Early</a:t>
            </a:r>
            <a:r>
              <a:rPr lang="nl-BE" sz="2400" dirty="0" smtClean="0"/>
              <a:t> School </a:t>
            </a:r>
            <a:r>
              <a:rPr lang="nl-BE" sz="2400" dirty="0" err="1" smtClean="0"/>
              <a:t>Leaver</a:t>
            </a:r>
            <a:r>
              <a:rPr lang="nl-BE" sz="2400" dirty="0" smtClean="0"/>
              <a:t>-indicator </a:t>
            </a:r>
            <a:br>
              <a:rPr lang="nl-BE" sz="2400" dirty="0" smtClean="0"/>
            </a:br>
            <a:r>
              <a:rPr lang="nl-BE" sz="2400" dirty="0" smtClean="0"/>
              <a:t>	</a:t>
            </a:r>
            <a:r>
              <a:rPr lang="nl-BE" sz="2000" i="1" dirty="0" smtClean="0"/>
              <a:t>(Enquête naar Arbeidskrachten)</a:t>
            </a:r>
          </a:p>
          <a:p>
            <a:pPr>
              <a:buNone/>
            </a:pPr>
            <a:endParaRPr lang="nl-BE" sz="2000" i="1" dirty="0" smtClean="0"/>
          </a:p>
          <a:p>
            <a:r>
              <a:rPr lang="nl-BE" sz="2400" u="sng" dirty="0" smtClean="0"/>
              <a:t>Vlaams: </a:t>
            </a:r>
            <a:br>
              <a:rPr lang="nl-BE" sz="2400" u="sng" dirty="0" smtClean="0"/>
            </a:br>
            <a:r>
              <a:rPr lang="nl-BE" sz="2400" dirty="0" smtClean="0"/>
              <a:t>	VSV-indicator</a:t>
            </a:r>
          </a:p>
          <a:p>
            <a:pPr>
              <a:buNone/>
            </a:pPr>
            <a:r>
              <a:rPr lang="nl-BE" sz="2400" dirty="0" smtClean="0"/>
              <a:t>	</a:t>
            </a:r>
            <a:r>
              <a:rPr lang="nl-BE" sz="2000" i="1" dirty="0" smtClean="0"/>
              <a:t>(Departement Onderwijs &amp; Vorming)</a:t>
            </a:r>
          </a:p>
        </p:txBody>
      </p:sp>
    </p:spTree>
    <p:extLst>
      <p:ext uri="{BB962C8B-B14F-4D97-AF65-F5344CB8AC3E}">
        <p14:creationId xmlns:p14="http://schemas.microsoft.com/office/powerpoint/2010/main" val="38975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België vs. </a:t>
            </a:r>
            <a:r>
              <a:rPr lang="nl-BE" dirty="0" smtClean="0"/>
              <a:t>Europa (EAK)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8483" r="59671" b="17831"/>
          <a:stretch/>
        </p:blipFill>
        <p:spPr>
          <a:xfrm>
            <a:off x="844896" y="1743456"/>
            <a:ext cx="5405608" cy="40477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1277" t="73074" r="50101" b="6076"/>
          <a:stretch/>
        </p:blipFill>
        <p:spPr>
          <a:xfrm>
            <a:off x="6639634" y="3304032"/>
            <a:ext cx="1828526" cy="2487168"/>
          </a:xfrm>
          <a:prstGeom prst="rect">
            <a:avLst/>
          </a:prstGeom>
          <a:ln w="12700">
            <a:solidFill>
              <a:srgbClr val="543F5E"/>
            </a:solidFill>
          </a:ln>
        </p:spPr>
      </p:pic>
    </p:spTree>
    <p:extLst>
      <p:ext uri="{BB962C8B-B14F-4D97-AF65-F5344CB8AC3E}">
        <p14:creationId xmlns:p14="http://schemas.microsoft.com/office/powerpoint/2010/main" val="19249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België (EAK)</a:t>
            </a:r>
            <a:endParaRPr lang="nl-BE" dirty="0"/>
          </a:p>
        </p:txBody>
      </p:sp>
      <p:grpSp>
        <p:nvGrpSpPr>
          <p:cNvPr id="8" name="Groep 7"/>
          <p:cNvGrpSpPr/>
          <p:nvPr/>
        </p:nvGrpSpPr>
        <p:grpSpPr>
          <a:xfrm>
            <a:off x="1296000" y="1621536"/>
            <a:ext cx="7080504" cy="4248302"/>
            <a:chOff x="1296000" y="1621536"/>
            <a:chExt cx="7080504" cy="4248302"/>
          </a:xfrm>
        </p:grpSpPr>
        <p:graphicFrame>
          <p:nvGraphicFramePr>
            <p:cNvPr id="6" name="Grafiek 5"/>
            <p:cNvGraphicFramePr>
              <a:graphicFrameLocks/>
            </p:cNvGraphicFramePr>
            <p:nvPr>
              <p:extLst/>
            </p:nvPr>
          </p:nvGraphicFramePr>
          <p:xfrm>
            <a:off x="1296000" y="1621536"/>
            <a:ext cx="7080504" cy="42483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hthoek 6"/>
            <p:cNvSpPr/>
            <p:nvPr/>
          </p:nvSpPr>
          <p:spPr>
            <a:xfrm>
              <a:off x="1706880" y="5644896"/>
              <a:ext cx="6486144" cy="224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621536" y="5644897"/>
            <a:ext cx="6754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2000  2001   2002   2003  2004   2005   2006   2007  2008   2009   2010   2011   2012   2013   2014  2015</a:t>
            </a:r>
            <a:endParaRPr lang="nl-BE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1773936" y="2624177"/>
            <a:ext cx="9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Eu 2020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73936" y="3745687"/>
            <a:ext cx="13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/>
                </a:solidFill>
              </a:rPr>
              <a:t>Eu 2020 VL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5536" y="4536900"/>
            <a:ext cx="123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3"/>
                </a:solidFill>
              </a:rPr>
              <a:t>PACT 2020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Vlaanderen (EAK)</a:t>
            </a:r>
            <a:endParaRPr lang="nl-BE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/>
          </p:nvPr>
        </p:nvGraphicFramePr>
        <p:xfrm>
          <a:off x="1296000" y="1508760"/>
          <a:ext cx="6967728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079688" y="2255428"/>
            <a:ext cx="9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/>
                </a:solidFill>
              </a:rPr>
              <a:t>Eu 2020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46136" y="3553708"/>
            <a:ext cx="13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4"/>
                </a:solidFill>
              </a:rPr>
              <a:t>Eu 2020 VL</a:t>
            </a:r>
            <a:endParaRPr lang="nl-BE" dirty="0">
              <a:solidFill>
                <a:schemeClr val="accent4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846924" y="4459438"/>
            <a:ext cx="123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3"/>
                </a:solidFill>
              </a:rPr>
              <a:t>PACT 2020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Evolutie gewesten en buurlanden</a:t>
            </a:r>
            <a:endParaRPr lang="nl-BE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691669"/>
              </p:ext>
            </p:extLst>
          </p:nvPr>
        </p:nvGraphicFramePr>
        <p:xfrm>
          <a:off x="1381944" y="1450848"/>
          <a:ext cx="7030536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 in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Verschil tussen de 2 indicatoren om VSV in kaart te brengen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38861"/>
              </p:ext>
            </p:extLst>
          </p:nvPr>
        </p:nvGraphicFramePr>
        <p:xfrm>
          <a:off x="1296000" y="2723896"/>
          <a:ext cx="7055520" cy="27932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97920"/>
                <a:gridCol w="3657600"/>
              </a:tblGrid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EAK-indicator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Vlaamse VSV-indicator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18-24 j zonder minimale kwalificatie</a:t>
                      </a:r>
                      <a:r>
                        <a:rPr lang="nl-BE" baseline="0" dirty="0" smtClean="0"/>
                        <a:t> (diploma hoger SO), die afgelopen 4 weken geen opleiding of onderwijs volgde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Niet-leerplichtigen zonder minimale kwalificatie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EAK-enquête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Administratieve gegevens departement O&amp;V +</a:t>
                      </a:r>
                      <a:r>
                        <a:rPr lang="nl-BE" baseline="0" dirty="0" smtClean="0"/>
                        <a:t> Syntra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Vlaams Gewest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Vlaams onderwijs</a:t>
                      </a:r>
                      <a:endParaRPr lang="nl-B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Inhoudstafel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dirty="0" smtClean="0"/>
              <a:t>Wat is vroegtijdig schoolverlaten?</a:t>
            </a:r>
            <a:endParaRPr lang="nl-BE" sz="2400" dirty="0" smtClean="0"/>
          </a:p>
          <a:p>
            <a:r>
              <a:rPr lang="nl-BE" sz="2400" dirty="0" smtClean="0"/>
              <a:t>Voorgeschiedenis</a:t>
            </a: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	- </a:t>
            </a:r>
            <a:r>
              <a:rPr lang="nl-BE" sz="2400" dirty="0" smtClean="0"/>
              <a:t>Europa</a:t>
            </a:r>
            <a:endParaRPr lang="nl-BE" sz="2400" dirty="0" smtClean="0"/>
          </a:p>
          <a:p>
            <a:pPr>
              <a:buNone/>
            </a:pPr>
            <a:r>
              <a:rPr lang="nl-BE" sz="2400" dirty="0"/>
              <a:t>	</a:t>
            </a:r>
            <a:r>
              <a:rPr lang="nl-BE" sz="2400" dirty="0" smtClean="0"/>
              <a:t>- </a:t>
            </a:r>
            <a:r>
              <a:rPr lang="nl-BE" sz="2400" dirty="0" smtClean="0"/>
              <a:t>Vlaanderen</a:t>
            </a:r>
          </a:p>
          <a:p>
            <a:r>
              <a:rPr lang="nl-BE" sz="2400" dirty="0" smtClean="0"/>
              <a:t>Vroegtijdig schoolverlaten</a:t>
            </a:r>
          </a:p>
          <a:p>
            <a:r>
              <a:rPr lang="nl-BE" sz="2400" dirty="0" smtClean="0"/>
              <a:t>Monitoring in Vlaanderen</a:t>
            </a:r>
          </a:p>
          <a:p>
            <a:r>
              <a:rPr lang="nl-BE" sz="2400" dirty="0" smtClean="0"/>
              <a:t>Cijferrapport</a:t>
            </a:r>
            <a:r>
              <a:rPr lang="nl-BE" sz="2400" dirty="0" smtClean="0"/>
              <a:t> VSV</a:t>
            </a:r>
          </a:p>
          <a:p>
            <a:r>
              <a:rPr lang="nl-BE" sz="2400" dirty="0" smtClean="0"/>
              <a:t>Steden- en g</a:t>
            </a:r>
            <a:r>
              <a:rPr lang="nl-BE" sz="2400" dirty="0" smtClean="0"/>
              <a:t>emeenterapporten VSV</a:t>
            </a:r>
          </a:p>
          <a:p>
            <a:r>
              <a:rPr lang="nl-BE" sz="2400" dirty="0" smtClean="0"/>
              <a:t>Databundels VSV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2902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 in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Verschil tussen de 2 indicatoren om VSV in kaart te brengen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12503"/>
              </p:ext>
            </p:extLst>
          </p:nvPr>
        </p:nvGraphicFramePr>
        <p:xfrm>
          <a:off x="1296000" y="2845816"/>
          <a:ext cx="7055520" cy="273017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97920"/>
                <a:gridCol w="3657600"/>
              </a:tblGrid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EAK-indicator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Vlaamse VSV-indicator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Internationale vergelijking mogelijk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Internationale</a:t>
                      </a:r>
                      <a:r>
                        <a:rPr lang="nl-BE" baseline="0" dirty="0" smtClean="0"/>
                        <a:t> vergelijking onmogelijk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Steekproef (jaarlijkse schommelingen)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Populatie -&gt; betrouwbaarder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Mix van VSV, TKO en LLL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Enkel VSV</a:t>
                      </a:r>
                      <a:endParaRPr lang="nl-BE" dirty="0"/>
                    </a:p>
                  </a:txBody>
                  <a:tcPr anchor="ctr"/>
                </a:tc>
              </a:tr>
              <a:tr h="485556">
                <a:tc>
                  <a:txBody>
                    <a:bodyPr/>
                    <a:lstStyle/>
                    <a:p>
                      <a:r>
                        <a:rPr lang="nl-BE" dirty="0" smtClean="0"/>
                        <a:t>Minder gevoelig</a:t>
                      </a:r>
                      <a:r>
                        <a:rPr lang="nl-BE" baseline="0" dirty="0" smtClean="0"/>
                        <a:t> voor beleid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Gevoelig voor beleid</a:t>
                      </a:r>
                      <a:endParaRPr lang="nl-B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 in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Vlaamse VSV-indicator</a:t>
            </a:r>
          </a:p>
          <a:p>
            <a:pPr>
              <a:buNone/>
            </a:pPr>
            <a:r>
              <a:rPr lang="nl-BE" sz="2400" dirty="0"/>
              <a:t> </a:t>
            </a:r>
            <a:r>
              <a:rPr lang="nl-BE" sz="2400" dirty="0" smtClean="0"/>
              <a:t>  </a:t>
            </a:r>
            <a:r>
              <a:rPr lang="nl-BE" sz="2400" dirty="0" smtClean="0"/>
              <a:t>% VSV in jaar X =</a:t>
            </a:r>
          </a:p>
          <a:p>
            <a:pPr>
              <a:buNone/>
            </a:pPr>
            <a:endParaRPr lang="nl-BE" sz="2400" dirty="0"/>
          </a:p>
          <a:p>
            <a:pPr algn="ctr">
              <a:buNone/>
            </a:pPr>
            <a:r>
              <a:rPr lang="nl-BE" sz="2400" dirty="0" smtClean="0"/>
              <a:t>Aantal VSV in jaar X</a:t>
            </a:r>
            <a:br>
              <a:rPr lang="nl-BE" sz="2400" dirty="0" smtClean="0"/>
            </a:br>
            <a:r>
              <a:rPr lang="nl-BE" sz="2400" dirty="0" smtClean="0"/>
              <a:t>(_____________________________________________________) *100</a:t>
            </a:r>
          </a:p>
          <a:p>
            <a:pPr algn="ctr">
              <a:buNone/>
            </a:pPr>
            <a:r>
              <a:rPr lang="nl-BE" sz="2400" dirty="0" smtClean="0"/>
              <a:t>Aantal VSV in jaar X + aantal gekwalificeerden in jaar X</a:t>
            </a:r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r>
              <a:rPr lang="nl-BE" sz="2000" i="1" dirty="0" smtClean="0"/>
              <a:t>= Verhouding niet-gekwalificeerden vs. gekwalificeerden</a:t>
            </a:r>
            <a:endParaRPr lang="nl-BE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3584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Cijferrapport voor schooljaren 2009-2010 t.e.m. 2012-2013</a:t>
            </a:r>
          </a:p>
          <a:p>
            <a:r>
              <a:rPr lang="nl-BE" sz="2400" dirty="0" smtClean="0"/>
              <a:t>Recentere cijfers worden zeer binnenkort gepubliceerd op </a:t>
            </a:r>
            <a:r>
              <a:rPr lang="nl-BE" sz="2400" dirty="0" smtClean="0">
                <a:hlinkClick r:id="rId3"/>
              </a:rPr>
              <a:t>www.ond.vlaanderen.be/onderwijsstatistieken</a:t>
            </a:r>
            <a:endParaRPr lang="nl-BE" sz="2400" dirty="0" smtClean="0"/>
          </a:p>
          <a:p>
            <a:pPr>
              <a:buNone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4059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Dalende trend</a:t>
            </a:r>
          </a:p>
          <a:p>
            <a:r>
              <a:rPr lang="nl-BE" sz="2400" dirty="0" smtClean="0"/>
              <a:t>Grote regionale verschillen</a:t>
            </a:r>
          </a:p>
          <a:p>
            <a:r>
              <a:rPr lang="nl-BE" sz="2400" dirty="0" smtClean="0"/>
              <a:t>% VSV is het hoogst in stelsel Leren &amp; Werken</a:t>
            </a:r>
          </a:p>
          <a:p>
            <a:pPr>
              <a:buNone/>
            </a:pPr>
            <a:endParaRPr lang="nl-BE" sz="20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296000" y="1811438"/>
            <a:ext cx="714451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VSV/centrumstad en BHG volgens vestigingsplaats</a:t>
            </a:r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4" y="2217346"/>
            <a:ext cx="8585544" cy="38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VSV/centrumstad of BHG volgens woonplaats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9" y="2327928"/>
            <a:ext cx="8265747" cy="36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 volgens onderwijsvorm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21" y="2342408"/>
            <a:ext cx="6848047" cy="37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Aandeel VSV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4" y="2352705"/>
            <a:ext cx="4191728" cy="36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2085888"/>
            <a:ext cx="7416000" cy="3672000"/>
          </a:xfrm>
        </p:spPr>
        <p:txBody>
          <a:bodyPr>
            <a:normAutofit/>
          </a:bodyPr>
          <a:lstStyle/>
          <a:p>
            <a:r>
              <a:rPr lang="nl-BE" sz="2400" b="1" dirty="0" smtClean="0"/>
              <a:t>Meest kwetsbare groep:</a:t>
            </a:r>
          </a:p>
          <a:p>
            <a:pPr lvl="1"/>
            <a:r>
              <a:rPr lang="nl-BE" sz="2400" dirty="0" smtClean="0"/>
              <a:t>Jongens &gt; meisjes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laag opgeleide moeder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andere thuistaal dan NL</a:t>
            </a:r>
          </a:p>
          <a:p>
            <a:pPr lvl="1"/>
            <a:r>
              <a:rPr lang="nl-BE" sz="2400" dirty="0" err="1" smtClean="0"/>
              <a:t>Lln</a:t>
            </a:r>
            <a:r>
              <a:rPr lang="nl-BE" sz="2400" dirty="0" smtClean="0"/>
              <a:t> met schoolse achterstand !!!</a:t>
            </a:r>
          </a:p>
          <a:p>
            <a:pPr marL="457200" lvl="1" indent="0">
              <a:buNone/>
            </a:pP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309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VSV/geslacht en aandeel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71" y="2366772"/>
            <a:ext cx="5818548" cy="33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816608" y="2429573"/>
            <a:ext cx="6400800" cy="360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58" y="2429573"/>
            <a:ext cx="3415850" cy="360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VSV/OKI-waarde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 b="2675"/>
          <a:stretch/>
        </p:blipFill>
        <p:spPr bwMode="auto">
          <a:xfrm>
            <a:off x="1427690" y="2389632"/>
            <a:ext cx="728431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is vroegtijdig schoolverlaten?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3200" dirty="0" smtClean="0"/>
              <a:t>VSV </a:t>
            </a:r>
            <a:r>
              <a:rPr lang="nl-BE" sz="3200" dirty="0"/>
              <a:t>= een niet-leerplichtige leerling die zonder de volgende kwalificaties het secundair onderwijs verlaten </a:t>
            </a:r>
            <a:r>
              <a:rPr lang="nl-BE" sz="3200" dirty="0" smtClean="0"/>
              <a:t>heeft:</a:t>
            </a:r>
          </a:p>
          <a:p>
            <a:pPr lvl="1"/>
            <a:r>
              <a:rPr lang="nl-BE" sz="2800" dirty="0" smtClean="0"/>
              <a:t>Diploma SO</a:t>
            </a:r>
          </a:p>
          <a:p>
            <a:pPr lvl="1"/>
            <a:r>
              <a:rPr lang="nl-BE" sz="2800" dirty="0" smtClean="0"/>
              <a:t>Studiegetuigschrift </a:t>
            </a:r>
            <a:r>
              <a:rPr lang="nl-BE" sz="2800" dirty="0"/>
              <a:t>2</a:t>
            </a:r>
            <a:r>
              <a:rPr lang="nl-BE" sz="2800" baseline="30000" dirty="0"/>
              <a:t>de</a:t>
            </a:r>
            <a:r>
              <a:rPr lang="nl-BE" sz="2800" dirty="0"/>
              <a:t> jaar van de derde graad </a:t>
            </a:r>
            <a:r>
              <a:rPr lang="nl-BE" sz="2800" dirty="0" smtClean="0"/>
              <a:t>BSO</a:t>
            </a:r>
          </a:p>
          <a:p>
            <a:pPr lvl="1"/>
            <a:r>
              <a:rPr lang="nl-BE" sz="2800" dirty="0" smtClean="0"/>
              <a:t>Certificaat DBSO</a:t>
            </a:r>
          </a:p>
          <a:p>
            <a:pPr lvl="1"/>
            <a:r>
              <a:rPr lang="nl-BE" sz="2800" dirty="0" smtClean="0"/>
              <a:t>Certificaat </a:t>
            </a:r>
            <a:r>
              <a:rPr lang="nl-BE" sz="2800" dirty="0"/>
              <a:t>leertijd (</a:t>
            </a:r>
            <a:r>
              <a:rPr lang="nl-BE" sz="2800" dirty="0" smtClean="0"/>
              <a:t>SYNTRA)</a:t>
            </a:r>
          </a:p>
          <a:p>
            <a:pPr lvl="1"/>
            <a:r>
              <a:rPr lang="nl-BE" sz="2800" dirty="0" smtClean="0"/>
              <a:t>BuSO </a:t>
            </a:r>
            <a:r>
              <a:rPr lang="nl-BE" sz="2800" dirty="0"/>
              <a:t>(OV3 en OV4)</a:t>
            </a:r>
          </a:p>
          <a:p>
            <a:endParaRPr lang="nl-BE" sz="2400" dirty="0" smtClean="0"/>
          </a:p>
          <a:p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8141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 – opleidingsniveau moeder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" y="2374741"/>
            <a:ext cx="8535900" cy="35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 – thuistaal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4" y="2321402"/>
            <a:ext cx="7553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Cijferrapport ‘Vroegtijdig schoolverlaten in het Vlaams onderwijs’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/>
              <a:t>VSV – leeftijd</a:t>
            </a:r>
          </a:p>
          <a:p>
            <a:pPr>
              <a:buNone/>
            </a:pPr>
            <a:endParaRPr lang="nl-BE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b="6281"/>
          <a:stretch/>
        </p:blipFill>
        <p:spPr bwMode="auto">
          <a:xfrm>
            <a:off x="1296000" y="2328671"/>
            <a:ext cx="7016056" cy="37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11936" y="2328670"/>
            <a:ext cx="7700064" cy="3767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/>
          <a:stretch/>
        </p:blipFill>
        <p:spPr bwMode="auto">
          <a:xfrm>
            <a:off x="2689465" y="2376333"/>
            <a:ext cx="4005178" cy="36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Steden- en gemeenterapporten VSV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682496"/>
            <a:ext cx="7416000" cy="3904704"/>
          </a:xfrm>
        </p:spPr>
        <p:txBody>
          <a:bodyPr>
            <a:normAutofit lnSpcReduction="10000"/>
          </a:bodyPr>
          <a:lstStyle/>
          <a:p>
            <a:r>
              <a:rPr lang="nl-BE" sz="2400" b="1" dirty="0" smtClean="0"/>
              <a:t>VSV-cijfers geaggregeerd op steden- en gemeenteniveau</a:t>
            </a:r>
          </a:p>
          <a:p>
            <a:r>
              <a:rPr lang="nl-BE" sz="2400" b="1" dirty="0" smtClean="0"/>
              <a:t>Drie documenten (pdf-formaat):</a:t>
            </a:r>
          </a:p>
          <a:p>
            <a:pPr lvl="1"/>
            <a:r>
              <a:rPr lang="nl-BE" sz="2400" dirty="0" smtClean="0"/>
              <a:t>Toelichting (leeswijzer met uitleg bij de variabelen)</a:t>
            </a:r>
          </a:p>
          <a:p>
            <a:pPr lvl="1"/>
            <a:r>
              <a:rPr lang="nl-BE" sz="2400" dirty="0" smtClean="0"/>
              <a:t>Rapport volgens gemeente v/d vestigingsplaats</a:t>
            </a:r>
          </a:p>
          <a:p>
            <a:pPr lvl="1"/>
            <a:r>
              <a:rPr lang="nl-BE" sz="2400" dirty="0" smtClean="0"/>
              <a:t>Rapport volgens gemeente v/d woonplaats v/d </a:t>
            </a:r>
            <a:r>
              <a:rPr lang="nl-BE" sz="2400" dirty="0" err="1" smtClean="0"/>
              <a:t>lln</a:t>
            </a:r>
            <a:endParaRPr lang="nl-BE" sz="2400" dirty="0" smtClean="0"/>
          </a:p>
          <a:p>
            <a:pPr lvl="1"/>
            <a:r>
              <a:rPr lang="nl-BE" sz="2400" dirty="0" smtClean="0"/>
              <a:t>! Dataloep: interactiviteit</a:t>
            </a:r>
          </a:p>
          <a:p>
            <a:r>
              <a:rPr lang="nl-BE" sz="2400" b="1" dirty="0" smtClean="0"/>
              <a:t>Inhoud:</a:t>
            </a:r>
          </a:p>
          <a:p>
            <a:pPr lvl="1"/>
            <a:r>
              <a:rPr lang="nl-BE" sz="2400" dirty="0" smtClean="0"/>
              <a:t>Analoog aan macrorapport</a:t>
            </a:r>
          </a:p>
          <a:p>
            <a:endParaRPr lang="nl-BE" sz="2400" dirty="0"/>
          </a:p>
          <a:p>
            <a:pPr>
              <a:buNone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34997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/>
              <a:t>Databundels VSV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682496"/>
            <a:ext cx="7416000" cy="3904704"/>
          </a:xfrm>
        </p:spPr>
        <p:txBody>
          <a:bodyPr>
            <a:normAutofit/>
          </a:bodyPr>
          <a:lstStyle/>
          <a:p>
            <a:r>
              <a:rPr lang="nl-BE" sz="2400" dirty="0" smtClean="0"/>
              <a:t>i.k.v. informatierijke omgeving voor scholen</a:t>
            </a:r>
          </a:p>
          <a:p>
            <a:r>
              <a:rPr lang="nl-BE" sz="2400" dirty="0" smtClean="0"/>
              <a:t>VSV-cijfers geaggregeerd op schoolniveau</a:t>
            </a:r>
          </a:p>
          <a:p>
            <a:r>
              <a:rPr lang="nl-BE" sz="2400" dirty="0" err="1" smtClean="0"/>
              <a:t>Één</a:t>
            </a:r>
            <a:r>
              <a:rPr lang="nl-BE" sz="2400" dirty="0" smtClean="0"/>
              <a:t> pdf-document + leeswijzer (definities en voorbeelden)</a:t>
            </a:r>
          </a:p>
          <a:p>
            <a:r>
              <a:rPr lang="nl-BE" sz="2400" b="1" dirty="0" smtClean="0"/>
              <a:t>Doelgroep:</a:t>
            </a:r>
          </a:p>
          <a:p>
            <a:pPr lvl="1"/>
            <a:r>
              <a:rPr lang="nl-BE" sz="2400" dirty="0" smtClean="0"/>
              <a:t>Voltijds gewoon secundair onderwijs</a:t>
            </a:r>
          </a:p>
          <a:p>
            <a:pPr lvl="1"/>
            <a:r>
              <a:rPr lang="nl-BE" sz="2400" dirty="0" smtClean="0"/>
              <a:t>DBSO</a:t>
            </a:r>
          </a:p>
          <a:p>
            <a:pPr lvl="1"/>
            <a:r>
              <a:rPr lang="nl-BE" sz="2400" dirty="0" smtClean="0"/>
              <a:t>BuSO</a:t>
            </a:r>
          </a:p>
          <a:p>
            <a:endParaRPr lang="nl-BE" sz="2400" dirty="0"/>
          </a:p>
          <a:p>
            <a:pPr>
              <a:buNone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9421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/>
              <a:t>Meer info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353312"/>
            <a:ext cx="7416000" cy="4547616"/>
          </a:xfrm>
        </p:spPr>
        <p:txBody>
          <a:bodyPr>
            <a:normAutofit fontScale="70000" lnSpcReduction="20000"/>
          </a:bodyPr>
          <a:lstStyle/>
          <a:p>
            <a:endParaRPr lang="nl-BE" sz="2400" dirty="0"/>
          </a:p>
          <a:p>
            <a:r>
              <a:rPr lang="nl-BE" sz="2400" dirty="0"/>
              <a:t>Statistieken op basis van de indicator (schooljaar 2009-2010 t/m 2012-2013): het Vlaams macrorapport (cijfers geaggregeerd op Vlaams niveau) + de gemeenterapporten (cijfers voor alle 308 + 19 gemeenten)</a:t>
            </a:r>
          </a:p>
          <a:p>
            <a:r>
              <a:rPr lang="nl-BE" sz="2400" dirty="0">
                <a:hlinkClick r:id="rId3"/>
              </a:rPr>
              <a:t>http://onderwijs.vlaanderen.be/nl/onderwijsstatistieken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EAK cijfers ‘</a:t>
            </a:r>
            <a:r>
              <a:rPr lang="nl-BE" sz="2400" dirty="0" err="1"/>
              <a:t>early</a:t>
            </a:r>
            <a:r>
              <a:rPr lang="nl-BE" sz="2400" dirty="0"/>
              <a:t> school </a:t>
            </a:r>
            <a:r>
              <a:rPr lang="nl-BE" sz="2400" dirty="0" err="1"/>
              <a:t>leaver</a:t>
            </a:r>
            <a:r>
              <a:rPr lang="nl-BE" sz="2400" dirty="0"/>
              <a:t>’ voor internationale vergelijking:</a:t>
            </a:r>
          </a:p>
          <a:p>
            <a:r>
              <a:rPr lang="nl-BE" sz="2400" dirty="0">
                <a:hlinkClick r:id="rId4"/>
              </a:rPr>
              <a:t>www.steunpuntwse.be/cijfers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Wetenschappelijk syntheseverslag over vroegtijdig schoolverlaten (2011)</a:t>
            </a:r>
          </a:p>
          <a:p>
            <a:r>
              <a:rPr lang="nl-BE" sz="2400" dirty="0">
                <a:hlinkClick r:id="rId5"/>
              </a:rPr>
              <a:t>http://www.ond.vlaanderen.be/obpwo/studiedagen/20110531/wetenschappelijk_syntheserapport_vroegtijdigschoolverlaten_31_mei_2011.pdf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Artikel over VSV in de Sociale Staat van Vlaanderen 2013</a:t>
            </a:r>
          </a:p>
          <a:p>
            <a:r>
              <a:rPr lang="nl-BE" sz="2400" dirty="0">
                <a:hlinkClick r:id="rId6"/>
              </a:rPr>
              <a:t>http://www4.vlaanderen.be/dar/svr/Pages/2013-11-06-ssv2013.aspx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Onderzoek naar VSV door het steunpunt Studie- en Schoolloopbanen (Van Landeghem e.a.)</a:t>
            </a:r>
          </a:p>
          <a:p>
            <a:r>
              <a:rPr lang="nl-BE" sz="2400" dirty="0">
                <a:hlinkClick r:id="rId7"/>
              </a:rPr>
              <a:t>https://steunpuntssl.be/Publicaties</a:t>
            </a:r>
            <a:endParaRPr lang="nl-BE" sz="2400" dirty="0"/>
          </a:p>
          <a:p>
            <a:endParaRPr lang="nl-BE" sz="2400" dirty="0"/>
          </a:p>
          <a:p>
            <a:pPr>
              <a:buNone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40855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Voorgeschiedenis </a:t>
            </a:r>
            <a:r>
              <a:rPr lang="nl-BE" dirty="0" smtClean="0"/>
              <a:t>Europa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400" b="1" dirty="0" smtClean="0"/>
              <a:t>Europees 2020-strategie: </a:t>
            </a:r>
            <a:r>
              <a:rPr lang="nl-BE" sz="2400" dirty="0" smtClean="0"/>
              <a:t>&lt; 10% VSV (EAK-indicator)</a:t>
            </a:r>
          </a:p>
          <a:p>
            <a:r>
              <a:rPr lang="nl-BE" sz="2400" u="sng" dirty="0" smtClean="0"/>
              <a:t>Waarom?</a:t>
            </a:r>
          </a:p>
          <a:p>
            <a:pPr lvl="1"/>
            <a:r>
              <a:rPr lang="nl-BE" sz="2400" dirty="0" smtClean="0"/>
              <a:t>Essentieel voor werkgelegenheid,</a:t>
            </a:r>
          </a:p>
          <a:p>
            <a:pPr lvl="1"/>
            <a:r>
              <a:rPr lang="nl-BE" sz="2400" dirty="0" smtClean="0"/>
              <a:t>Economische groei,</a:t>
            </a:r>
          </a:p>
          <a:p>
            <a:pPr lvl="1"/>
            <a:r>
              <a:rPr lang="nl-BE" sz="2400" dirty="0" smtClean="0"/>
              <a:t>Sociale cohesie</a:t>
            </a:r>
          </a:p>
          <a:p>
            <a:r>
              <a:rPr lang="nl-BE" sz="2400" dirty="0" smtClean="0"/>
              <a:t>Juni 2011 wijziging in beleidsaanbeveling om VSV te reduceren door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Education</a:t>
            </a:r>
            <a:r>
              <a:rPr lang="nl-BE" sz="2400" dirty="0" smtClean="0"/>
              <a:t> Council</a:t>
            </a:r>
          </a:p>
          <a:p>
            <a:r>
              <a:rPr lang="nl-BE" sz="2400" dirty="0" smtClean="0"/>
              <a:t>December 2011 opstart van </a:t>
            </a:r>
            <a:r>
              <a:rPr lang="nl-BE" sz="2400" dirty="0" err="1" smtClean="0"/>
              <a:t>Thematic</a:t>
            </a:r>
            <a:r>
              <a:rPr lang="nl-BE" sz="2400" dirty="0" smtClean="0"/>
              <a:t> </a:t>
            </a:r>
            <a:r>
              <a:rPr lang="nl-BE" sz="2400" dirty="0" err="1" smtClean="0"/>
              <a:t>Working</a:t>
            </a:r>
            <a:r>
              <a:rPr lang="nl-BE" sz="2400" dirty="0" smtClean="0"/>
              <a:t> Group on </a:t>
            </a:r>
            <a:r>
              <a:rPr lang="nl-BE" sz="2400" dirty="0" err="1" smtClean="0"/>
              <a:t>Early</a:t>
            </a:r>
            <a:r>
              <a:rPr lang="nl-BE" sz="2400" dirty="0" smtClean="0"/>
              <a:t> School </a:t>
            </a:r>
            <a:r>
              <a:rPr lang="nl-BE" sz="2400" dirty="0" err="1" smtClean="0"/>
              <a:t>Leaving</a:t>
            </a:r>
            <a:r>
              <a:rPr lang="nl-BE" sz="2400" dirty="0"/>
              <a:t> </a:t>
            </a:r>
            <a:r>
              <a:rPr lang="nl-BE" sz="2400" dirty="0" smtClean="0"/>
              <a:t>om Europese landen te ondersteunen in hun beleid op VSV</a:t>
            </a:r>
          </a:p>
          <a:p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3657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Voorgeschiedenis </a:t>
            </a:r>
            <a:r>
              <a:rPr lang="nl-BE" dirty="0" smtClean="0"/>
              <a:t>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dirty="0" smtClean="0"/>
              <a:t>Vlaamse reactie op Europees 2020-strategie</a:t>
            </a:r>
          </a:p>
          <a:p>
            <a:pPr lvl="1"/>
            <a:r>
              <a:rPr lang="nl-BE" sz="2400" dirty="0" smtClean="0"/>
              <a:t>PACT 2020: halvering % VSV op 2008 tegen 2020</a:t>
            </a:r>
          </a:p>
          <a:p>
            <a:pPr lvl="1"/>
            <a:r>
              <a:rPr lang="nl-BE" sz="2400" dirty="0" smtClean="0"/>
              <a:t>= 8,6% </a:t>
            </a:r>
            <a:r>
              <a:rPr lang="nl-BE" sz="2400" dirty="0" smtClean="0">
                <a:sym typeface="Wingdings" panose="05000000000000000000" pitchFamily="2" charset="2"/>
              </a:rPr>
              <a:t> 4,3% (EAK-indicator)</a:t>
            </a:r>
          </a:p>
          <a:p>
            <a:pPr marL="457200" lvl="1" indent="0">
              <a:buNone/>
            </a:pPr>
            <a:endParaRPr lang="nl-BE" sz="2400" dirty="0" smtClean="0"/>
          </a:p>
          <a:p>
            <a:r>
              <a:rPr lang="nl-BE" sz="2400" dirty="0" smtClean="0"/>
              <a:t>Actieplan spijbelen (2006)</a:t>
            </a:r>
          </a:p>
          <a:p>
            <a:r>
              <a:rPr lang="nl-BE" sz="2400" dirty="0" smtClean="0"/>
              <a:t>Actieplan </a:t>
            </a:r>
            <a:r>
              <a:rPr lang="nl-BE" sz="2400" dirty="0" smtClean="0"/>
              <a:t>spijbelen en andere vormen van grensoverschrijdend gedrag (2012)</a:t>
            </a:r>
          </a:p>
          <a:p>
            <a:r>
              <a:rPr lang="nl-BE" sz="2400" dirty="0" smtClean="0"/>
              <a:t>Actieplan vroegtijdig schoolverlaten (2013)</a:t>
            </a:r>
          </a:p>
          <a:p>
            <a:r>
              <a:rPr lang="nl-BE" sz="2400" dirty="0" smtClean="0"/>
              <a:t>Conceptnota Samen tegen Schooluitval (2015)</a:t>
            </a:r>
          </a:p>
        </p:txBody>
      </p:sp>
    </p:spTree>
    <p:extLst>
      <p:ext uri="{BB962C8B-B14F-4D97-AF65-F5344CB8AC3E}">
        <p14:creationId xmlns:p14="http://schemas.microsoft.com/office/powerpoint/2010/main" val="40393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Voorgeschiedenis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b="1" dirty="0" smtClean="0"/>
              <a:t>Doel</a:t>
            </a:r>
            <a:r>
              <a:rPr lang="nl-BE" sz="2400" dirty="0" smtClean="0"/>
              <a:t>: Iedere jongere gekwalificeerd aan de eindmeet = een minimale kwalificatie voor iedereen</a:t>
            </a:r>
          </a:p>
          <a:p>
            <a:pPr>
              <a:buNone/>
            </a:pPr>
            <a:endParaRPr lang="nl-BE" sz="2400" dirty="0" smtClean="0"/>
          </a:p>
          <a:p>
            <a:r>
              <a:rPr lang="nl-BE" sz="2400" b="1" u="sng" dirty="0" smtClean="0"/>
              <a:t>Wat is een minimale kwalificatie?</a:t>
            </a:r>
          </a:p>
          <a:p>
            <a:pPr lvl="1"/>
            <a:r>
              <a:rPr lang="nl-BE" sz="2400" dirty="0" smtClean="0"/>
              <a:t>20</a:t>
            </a:r>
            <a:r>
              <a:rPr lang="nl-BE" sz="2400" baseline="30000" dirty="0" smtClean="0"/>
              <a:t>ste</a:t>
            </a:r>
            <a:r>
              <a:rPr lang="nl-BE" sz="2400" dirty="0" smtClean="0"/>
              <a:t> eeuw stijgende scholarisatie</a:t>
            </a:r>
          </a:p>
          <a:p>
            <a:pPr lvl="1"/>
            <a:r>
              <a:rPr lang="nl-BE" sz="2400" dirty="0"/>
              <a:t>Norm is verschoven van BaO naar SO</a:t>
            </a:r>
          </a:p>
          <a:p>
            <a:pPr lvl="1"/>
            <a:r>
              <a:rPr lang="nl-BE" sz="2400" dirty="0" smtClean="0"/>
              <a:t>Door Wet van 1983: verlenging leerplicht tot 18 jaar</a:t>
            </a:r>
          </a:p>
          <a:p>
            <a:pPr lvl="1"/>
            <a:r>
              <a:rPr lang="nl-BE" sz="2400" dirty="0" smtClean="0"/>
              <a:t>Dit als gevolg van problematisering van ongekwalificeerde uitstroom vanaf jaren ‘70 (gelinkt aan werkloosheid)</a:t>
            </a:r>
          </a:p>
          <a:p>
            <a:pPr lvl="1"/>
            <a:r>
              <a:rPr lang="nl-BE" sz="2400" dirty="0" smtClean="0"/>
              <a:t>Is de norm opnieuw aan het verschuiven? 45% in HO</a:t>
            </a:r>
          </a:p>
        </p:txBody>
      </p:sp>
    </p:spTree>
    <p:extLst>
      <p:ext uri="{BB962C8B-B14F-4D97-AF65-F5344CB8AC3E}">
        <p14:creationId xmlns:p14="http://schemas.microsoft.com/office/powerpoint/2010/main" val="5459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Systeemkenmerken van Vlaams onderwijs dat VSV beïnvloeden</a:t>
            </a:r>
            <a:endParaRPr lang="nl-BE" sz="2400" dirty="0" smtClean="0"/>
          </a:p>
          <a:p>
            <a:r>
              <a:rPr lang="nl-BE" sz="2400" dirty="0" smtClean="0"/>
              <a:t>Positieve invloed:</a:t>
            </a:r>
          </a:p>
          <a:p>
            <a:pPr lvl="1"/>
            <a:r>
              <a:rPr lang="nl-BE" sz="2400" dirty="0" smtClean="0"/>
              <a:t>Leerplicht tot 18 jaar</a:t>
            </a:r>
          </a:p>
          <a:p>
            <a:pPr lvl="1"/>
            <a:r>
              <a:rPr lang="nl-BE" sz="2400" dirty="0" smtClean="0"/>
              <a:t>Breed uitgebouwd beroepsonderwijs</a:t>
            </a:r>
          </a:p>
          <a:p>
            <a:r>
              <a:rPr lang="nl-BE" sz="2400" dirty="0" smtClean="0"/>
              <a:t>Negatieve invloed:</a:t>
            </a:r>
          </a:p>
          <a:p>
            <a:pPr lvl="1"/>
            <a:r>
              <a:rPr lang="nl-BE" sz="2400" dirty="0" smtClean="0"/>
              <a:t>Hoog aantal leerlingen met schoolse vertraging/zittenblijven</a:t>
            </a:r>
          </a:p>
          <a:p>
            <a:pPr lvl="1"/>
            <a:r>
              <a:rPr lang="nl-BE" sz="2400" dirty="0" smtClean="0"/>
              <a:t>Hoog aantal leerlingen in BuSO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636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2400" b="1" dirty="0" smtClean="0"/>
              <a:t>Oorzaken</a:t>
            </a:r>
            <a:endParaRPr lang="nl-BE" sz="2400" dirty="0" smtClean="0"/>
          </a:p>
          <a:p>
            <a:r>
              <a:rPr lang="nl-BE" sz="2400" dirty="0" smtClean="0"/>
              <a:t>Push-factoren:</a:t>
            </a:r>
          </a:p>
          <a:p>
            <a:pPr lvl="1"/>
            <a:r>
              <a:rPr lang="nl-BE" sz="2400" dirty="0" smtClean="0"/>
              <a:t>= factoren die </a:t>
            </a:r>
            <a:r>
              <a:rPr lang="nl-BE" sz="2400" dirty="0" err="1" smtClean="0"/>
              <a:t>lln</a:t>
            </a:r>
            <a:r>
              <a:rPr lang="nl-BE" sz="2400" dirty="0" smtClean="0"/>
              <a:t> uit de school duwen</a:t>
            </a:r>
          </a:p>
          <a:p>
            <a:pPr lvl="2"/>
            <a:r>
              <a:rPr lang="nl-BE" sz="2600" dirty="0" err="1" smtClean="0"/>
              <a:t>Schoolmoe</a:t>
            </a:r>
            <a:endParaRPr lang="nl-BE" sz="2600" dirty="0" smtClean="0"/>
          </a:p>
          <a:p>
            <a:pPr lvl="2"/>
            <a:r>
              <a:rPr lang="nl-BE" sz="2600" dirty="0" smtClean="0"/>
              <a:t>Persoonlijke en familiale omstandigheden</a:t>
            </a:r>
          </a:p>
          <a:p>
            <a:pPr lvl="2"/>
            <a:r>
              <a:rPr lang="nl-BE" sz="2600" dirty="0" smtClean="0"/>
              <a:t>Studiekeuze</a:t>
            </a:r>
          </a:p>
          <a:p>
            <a:pPr lvl="2"/>
            <a:r>
              <a:rPr lang="nl-BE" sz="2600" dirty="0" smtClean="0"/>
              <a:t>Stroeve schoolloopbaan</a:t>
            </a:r>
          </a:p>
          <a:p>
            <a:pPr lvl="2"/>
            <a:r>
              <a:rPr lang="nl-BE" sz="2600" dirty="0" smtClean="0"/>
              <a:t>Lage schoolbinding</a:t>
            </a:r>
          </a:p>
          <a:p>
            <a:pPr lvl="2"/>
            <a:r>
              <a:rPr lang="nl-BE" sz="2600" dirty="0" smtClean="0"/>
              <a:t>Spijbelgedrag</a:t>
            </a:r>
          </a:p>
          <a:p>
            <a:pPr lvl="2"/>
            <a:r>
              <a:rPr lang="nl-BE" sz="2600" dirty="0" smtClean="0"/>
              <a:t>Schoolse vertraging en zittenblijven</a:t>
            </a:r>
          </a:p>
          <a:p>
            <a:pPr lvl="2"/>
            <a:r>
              <a:rPr lang="nl-BE" sz="2600" dirty="0" smtClean="0"/>
              <a:t>Lage schoolprestaties = faalervaringen</a:t>
            </a:r>
          </a:p>
          <a:p>
            <a:pPr lvl="2"/>
            <a:r>
              <a:rPr lang="nl-BE" sz="26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373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 schoolverlaten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Oorzaken</a:t>
            </a:r>
            <a:endParaRPr lang="nl-BE" sz="2400" dirty="0" smtClean="0"/>
          </a:p>
          <a:p>
            <a:r>
              <a:rPr lang="nl-BE" sz="2400" dirty="0"/>
              <a:t>Pull-factoren:</a:t>
            </a:r>
          </a:p>
          <a:p>
            <a:pPr lvl="1"/>
            <a:r>
              <a:rPr lang="nl-BE" sz="2400" dirty="0" smtClean="0"/>
              <a:t>= factoren die </a:t>
            </a:r>
            <a:r>
              <a:rPr lang="nl-BE" sz="2400" dirty="0" err="1" smtClean="0"/>
              <a:t>lln</a:t>
            </a:r>
            <a:r>
              <a:rPr lang="nl-BE" sz="2400" dirty="0" smtClean="0"/>
              <a:t> uit de school trekken</a:t>
            </a:r>
          </a:p>
          <a:p>
            <a:pPr lvl="2"/>
            <a:r>
              <a:rPr lang="nl-BE" sz="2600" dirty="0" smtClean="0"/>
              <a:t>Aantrekkingskracht v/d arbeidsmarkt</a:t>
            </a:r>
          </a:p>
          <a:p>
            <a:pPr lvl="2"/>
            <a:r>
              <a:rPr lang="nl-BE" sz="2600" dirty="0" smtClean="0"/>
              <a:t>Na stage op de werkvloer blijven</a:t>
            </a:r>
          </a:p>
          <a:p>
            <a:endParaRPr lang="nl-BE" dirty="0"/>
          </a:p>
          <a:p>
            <a:r>
              <a:rPr lang="nl-BE" dirty="0" smtClean="0"/>
              <a:t>Merk op! VSV is negatief gecorreleerd met lokale jeugdwerkloosheid (effect grootst bij jongens)</a:t>
            </a:r>
          </a:p>
        </p:txBody>
      </p:sp>
    </p:spTree>
    <p:extLst>
      <p:ext uri="{BB962C8B-B14F-4D97-AF65-F5344CB8AC3E}">
        <p14:creationId xmlns:p14="http://schemas.microsoft.com/office/powerpoint/2010/main" val="38538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DEPARTEMENT_Model_FlandersArt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A6346C845344499370102236F48BE" ma:contentTypeVersion="0" ma:contentTypeDescription="Een nieuw document maken." ma:contentTypeScope="" ma:versionID="f2d7c624fbd5e331f8243f971c1571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56669-A0BF-4A70-A3AB-25FF7B049396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7E23CC2-2FA1-4791-8225-0C2BB10FD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AA72AE-CF83-45D1-BFA1-421C8CEAD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Powerpoint_DEPARTEMENT_Model_FlandersArt</Template>
  <TotalTime>11040</TotalTime>
  <Words>1960</Words>
  <Application>Microsoft Office PowerPoint</Application>
  <PresentationFormat>Diavoorstelling (4:3)</PresentationFormat>
  <Paragraphs>320</Paragraphs>
  <Slides>35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35</vt:i4>
      </vt:variant>
    </vt:vector>
  </HeadingPairs>
  <TitlesOfParts>
    <vt:vector size="47" baseType="lpstr">
      <vt:lpstr>Arial</vt:lpstr>
      <vt:lpstr>Calibri</vt:lpstr>
      <vt:lpstr>Flanders Art Sans</vt:lpstr>
      <vt:lpstr>Flanders Art Sans Bold</vt:lpstr>
      <vt:lpstr>FlandersArtSans-Bold</vt:lpstr>
      <vt:lpstr>FlandersArtSans-Medium</vt:lpstr>
      <vt:lpstr>FlandersArtSans-Regular</vt:lpstr>
      <vt:lpstr>FlandersArtSerif-Regular</vt:lpstr>
      <vt:lpstr>Wingdings</vt:lpstr>
      <vt:lpstr>Powerpoint_DEPARTEMENT_Model_FlandersArt</vt:lpstr>
      <vt:lpstr>Kantoorthema</vt:lpstr>
      <vt:lpstr>Aangepast ontwerp</vt:lpstr>
      <vt:lpstr>Vroegtijdig schoolverlaten in Vlaams onderwijs</vt:lpstr>
      <vt:lpstr>Inhoudstafel</vt:lpstr>
      <vt:lpstr>Wat is vroegtijdig schoolverlaten?</vt:lpstr>
      <vt:lpstr>Voorgeschiedenis Europa</vt:lpstr>
      <vt:lpstr>Voorgeschiedenis Vlaanderen</vt:lpstr>
      <vt:lpstr>Voorgeschiedenis Vlaanderen</vt:lpstr>
      <vt:lpstr>Vroegtijdig schoolverlaten</vt:lpstr>
      <vt:lpstr>Vroegtijdig schoolverlaten</vt:lpstr>
      <vt:lpstr>Vroegtijdig schoolverlaten</vt:lpstr>
      <vt:lpstr>Vroegtijdig schoolverlaten</vt:lpstr>
      <vt:lpstr>Vroegtijdig schoolverlaten</vt:lpstr>
      <vt:lpstr>Vroegtijdig schoolverlaten</vt:lpstr>
      <vt:lpstr>Vroegtijdig schoolverlaten</vt:lpstr>
      <vt:lpstr>Monitoring in Vlaanderen</vt:lpstr>
      <vt:lpstr>België vs. Europa (EAK)</vt:lpstr>
      <vt:lpstr>België (EAK)</vt:lpstr>
      <vt:lpstr>Vlaanderen (EAK)</vt:lpstr>
      <vt:lpstr>Evolutie gewesten en buurlanden</vt:lpstr>
      <vt:lpstr>Monitoring in Vlaanderen</vt:lpstr>
      <vt:lpstr>Monitoring in Vlaanderen</vt:lpstr>
      <vt:lpstr>Monitoring in Vlaanderen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Cijferrapport ‘Vroegtijdig schoolverlaten in het Vlaams onderwijs’</vt:lpstr>
      <vt:lpstr>Steden- en gemeenterapporten VSV</vt:lpstr>
      <vt:lpstr>Databundels VSV</vt:lpstr>
      <vt:lpstr>Meer info</vt:lpstr>
    </vt:vector>
  </TitlesOfParts>
  <Company>Vlaamse Overheid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Vroegtijdig schoolverlaten</dc:title>
  <dc:creator>Lamote, Carl</dc:creator>
  <cp:lastModifiedBy>Neyts, Sarah Marie-Claire Germaine</cp:lastModifiedBy>
  <cp:revision>236</cp:revision>
  <cp:lastPrinted>2015-10-14T09:29:08Z</cp:lastPrinted>
  <dcterms:created xsi:type="dcterms:W3CDTF">2015-04-28T18:16:35Z</dcterms:created>
  <dcterms:modified xsi:type="dcterms:W3CDTF">2017-01-25T13:31:33Z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0x010100EE8A6346C845344499370102236F48BE</vt:lpwstr>
  </property>
</Properties>
</file>