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5" r:id="rId3"/>
    <p:sldId id="273" r:id="rId4"/>
    <p:sldId id="266" r:id="rId5"/>
    <p:sldId id="270" r:id="rId6"/>
    <p:sldId id="267" r:id="rId7"/>
    <p:sldId id="274" r:id="rId8"/>
    <p:sldId id="260" r:id="rId9"/>
    <p:sldId id="262" r:id="rId10"/>
    <p:sldId id="264" r:id="rId11"/>
    <p:sldId id="276" r:id="rId12"/>
    <p:sldId id="275" r:id="rId13"/>
    <p:sldId id="277" r:id="rId14"/>
  </p:sldIdLst>
  <p:sldSz cx="12192000" cy="6858000"/>
  <p:notesSz cx="6669088" cy="987266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th Vandenberghe" initials="RV" lastIdx="1" clrIdx="0">
    <p:extLst>
      <p:ext uri="{19B8F6BF-5375-455C-9EA6-DF929625EA0E}">
        <p15:presenceInfo xmlns:p15="http://schemas.microsoft.com/office/powerpoint/2012/main" userId="S-1-5-21-914957534-2734379858-2308308119-78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0170" autoAdjust="0"/>
  </p:normalViewPr>
  <p:slideViewPr>
    <p:cSldViewPr snapToGrid="0">
      <p:cViewPr varScale="1">
        <p:scale>
          <a:sx n="53" d="100"/>
          <a:sy n="53" d="100"/>
        </p:scale>
        <p:origin x="533" y="58"/>
      </p:cViewPr>
      <p:guideLst/>
    </p:cSldViewPr>
  </p:slideViewPr>
  <p:outlineViewPr>
    <p:cViewPr>
      <p:scale>
        <a:sx n="33" d="100"/>
        <a:sy n="33" d="100"/>
      </p:scale>
      <p:origin x="0" y="-4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690" y="-10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BA51F-D1CC-43C1-B766-6334469B5C23}" type="datetimeFigureOut">
              <a:rPr lang="nl-BE" smtClean="0"/>
              <a:t>7/09/2016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9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9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35458-58E1-4AAA-B044-9255191DFF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0671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8251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32C29-0230-4BD6-B60B-02FB1F023BA5}" type="datetimeFigureOut">
              <a:rPr lang="nl-BE" smtClean="0"/>
              <a:t>7/09/2016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750" y="4751389"/>
            <a:ext cx="5335588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8251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4039F-5D92-4FF2-A1B2-D2A305ACBFE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8997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4039F-5D92-4FF2-A1B2-D2A305ACBFED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4501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4039F-5D92-4FF2-A1B2-D2A305ACBFED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276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4039F-5D92-4FF2-A1B2-D2A305ACBFED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6168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4039F-5D92-4FF2-A1B2-D2A305ACBFED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3459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4039F-5D92-4FF2-A1B2-D2A305ACBFED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1427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4039F-5D92-4FF2-A1B2-D2A305ACBFED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6521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4039F-5D92-4FF2-A1B2-D2A305ACBFED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5694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4039F-5D92-4FF2-A1B2-D2A305ACBFED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7016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4039F-5D92-4FF2-A1B2-D2A305ACBFED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5822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4039F-5D92-4FF2-A1B2-D2A305ACBFED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23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4039F-5D92-4FF2-A1B2-D2A305ACBFED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2974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4039F-5D92-4FF2-A1B2-D2A305ACBFED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2567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4039F-5D92-4FF2-A1B2-D2A305ACBFED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6079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5328-9DEF-4091-9E61-AA2EA07DC723}" type="datetimeFigureOut">
              <a:rPr lang="nl-BE" smtClean="0"/>
              <a:t>7/09/2016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0231-4267-44FE-982F-BDDC7E00A65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5080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5328-9DEF-4091-9E61-AA2EA07DC723}" type="datetimeFigureOut">
              <a:rPr lang="nl-BE" smtClean="0"/>
              <a:t>7/09/2016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0231-4267-44FE-982F-BDDC7E00A65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52678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5328-9DEF-4091-9E61-AA2EA07DC723}" type="datetimeFigureOut">
              <a:rPr lang="nl-BE" smtClean="0"/>
              <a:t>7/09/2016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0231-4267-44FE-982F-BDDC7E00A65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8074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784" y="547689"/>
            <a:ext cx="282786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339" y="116632"/>
            <a:ext cx="10972800" cy="663606"/>
          </a:xfrm>
          <a:prstGeom prst="rect">
            <a:avLst/>
          </a:prstGeom>
        </p:spPr>
        <p:txBody>
          <a:bodyPr/>
          <a:lstStyle>
            <a:lvl1pPr algn="l">
              <a:defRPr sz="3200" b="1" i="0" baseline="0">
                <a:solidFill>
                  <a:schemeClr val="tx2"/>
                </a:solidFill>
                <a:latin typeface="Tahom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143339" y="836711"/>
            <a:ext cx="8534400" cy="417053"/>
          </a:xfrm>
        </p:spPr>
        <p:txBody>
          <a:bodyPr>
            <a:normAutofit/>
          </a:bodyPr>
          <a:lstStyle>
            <a:lvl1pPr marL="0" indent="0" algn="l">
              <a:buNone/>
              <a:defRPr baseline="0">
                <a:solidFill>
                  <a:srgbClr val="FF0000"/>
                </a:solidFill>
              </a:defRPr>
            </a:lvl1pPr>
            <a:lvl2pPr marL="0" indent="0" algn="l">
              <a:buFont typeface="Arial" pitchFamily="34" charset="0"/>
              <a:buNone/>
              <a:defRPr sz="1500" baseline="0">
                <a:solidFill>
                  <a:schemeClr val="accent1"/>
                </a:solidFill>
                <a:latin typeface="Tahoma" pitchFamily="34" charset="0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nl-NL" smtClean="0"/>
              <a:t>Klik om de ondertitelstijl van het model te bewerken</a:t>
            </a:r>
            <a:endParaRPr lang="nl-BE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1253764"/>
            <a:ext cx="12192000" cy="5604236"/>
          </a:xfrm>
        </p:spPr>
        <p:txBody>
          <a:bodyPr rtlCol="0">
            <a:norm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860235765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of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8" y="6502400"/>
            <a:ext cx="1424516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19403" y="1196752"/>
            <a:ext cx="8534400" cy="576064"/>
          </a:xfrm>
        </p:spPr>
        <p:txBody>
          <a:bodyPr>
            <a:normAutofit/>
          </a:bodyPr>
          <a:lstStyle>
            <a:lvl1pPr marL="457200" indent="-457200" algn="l">
              <a:buFont typeface="Arial" pitchFamily="34" charset="0"/>
              <a:buChar char="•"/>
              <a:defRPr sz="2500" b="1" i="0" baseline="0">
                <a:solidFill>
                  <a:schemeClr val="tx2"/>
                </a:solidFill>
                <a:latin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719667" y="1989138"/>
            <a:ext cx="10752667" cy="3168650"/>
          </a:xfrm>
        </p:spPr>
        <p:txBody>
          <a:bodyPr>
            <a:norm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Tahoma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727795" y="188640"/>
            <a:ext cx="10936823" cy="648072"/>
          </a:xfrm>
          <a:prstGeom prst="rect">
            <a:avLst/>
          </a:prstGeom>
        </p:spPr>
        <p:txBody>
          <a:bodyPr/>
          <a:lstStyle>
            <a:lvl1pPr algn="l">
              <a:defRPr sz="3200" b="1" i="0" baseline="0">
                <a:solidFill>
                  <a:schemeClr val="accent1"/>
                </a:solidFill>
                <a:latin typeface="Tahom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62021710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5328-9DEF-4091-9E61-AA2EA07DC723}" type="datetimeFigureOut">
              <a:rPr lang="nl-BE" smtClean="0"/>
              <a:t>7/09/2016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0231-4267-44FE-982F-BDDC7E00A65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1383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5328-9DEF-4091-9E61-AA2EA07DC723}" type="datetimeFigureOut">
              <a:rPr lang="nl-BE" smtClean="0"/>
              <a:t>7/09/2016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0231-4267-44FE-982F-BDDC7E00A65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661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5328-9DEF-4091-9E61-AA2EA07DC723}" type="datetimeFigureOut">
              <a:rPr lang="nl-BE" smtClean="0"/>
              <a:t>7/09/2016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0231-4267-44FE-982F-BDDC7E00A65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263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5328-9DEF-4091-9E61-AA2EA07DC723}" type="datetimeFigureOut">
              <a:rPr lang="nl-BE" smtClean="0"/>
              <a:t>7/09/2016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0231-4267-44FE-982F-BDDC7E00A65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203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5328-9DEF-4091-9E61-AA2EA07DC723}" type="datetimeFigureOut">
              <a:rPr lang="nl-BE" smtClean="0"/>
              <a:t>7/09/2016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0231-4267-44FE-982F-BDDC7E00A65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70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5328-9DEF-4091-9E61-AA2EA07DC723}" type="datetimeFigureOut">
              <a:rPr lang="nl-BE" smtClean="0"/>
              <a:t>7/09/2016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0231-4267-44FE-982F-BDDC7E00A65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5822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5328-9DEF-4091-9E61-AA2EA07DC723}" type="datetimeFigureOut">
              <a:rPr lang="nl-BE" smtClean="0"/>
              <a:t>7/09/2016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0231-4267-44FE-982F-BDDC7E00A65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2191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5328-9DEF-4091-9E61-AA2EA07DC723}" type="datetimeFigureOut">
              <a:rPr lang="nl-BE" smtClean="0"/>
              <a:t>7/09/2016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0231-4267-44FE-982F-BDDC7E00A65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921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55328-9DEF-4091-9E61-AA2EA07DC723}" type="datetimeFigureOut">
              <a:rPr lang="nl-BE" smtClean="0"/>
              <a:t>7/09/2016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B0231-4267-44FE-982F-BDDC7E00A65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254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Afbeelding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709" y="0"/>
            <a:ext cx="48434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el 1"/>
          <p:cNvSpPr>
            <a:spLocks noGrp="1"/>
          </p:cNvSpPr>
          <p:nvPr>
            <p:ph type="title"/>
          </p:nvPr>
        </p:nvSpPr>
        <p:spPr bwMode="auto">
          <a:xfrm>
            <a:off x="1631950" y="115889"/>
            <a:ext cx="8229600" cy="66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nl-BE" altLang="nl-BE" smtClean="0"/>
              <a:t>GEBIEDSWERKING</a:t>
            </a:r>
          </a:p>
        </p:txBody>
      </p:sp>
      <p:sp>
        <p:nvSpPr>
          <p:cNvPr id="2" name="Ondertitel 2"/>
          <p:cNvSpPr>
            <a:spLocks noGrp="1"/>
          </p:cNvSpPr>
          <p:nvPr>
            <p:ph type="subTitle" idx="1"/>
          </p:nvPr>
        </p:nvSpPr>
        <p:spPr>
          <a:xfrm>
            <a:off x="1631950" y="836613"/>
            <a:ext cx="6400800" cy="41751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  <a:defRPr/>
            </a:pPr>
            <a:endParaRPr lang="nl-BE" dirty="0" smtClean="0"/>
          </a:p>
        </p:txBody>
      </p:sp>
      <p:pic>
        <p:nvPicPr>
          <p:cNvPr id="1026" name="Picture 2" descr="BCF37A13-E7E8-4CC6-A8F7-B0C3F49C06C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52" y="2878455"/>
            <a:ext cx="5742603" cy="38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26215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719667" y="836613"/>
            <a:ext cx="10752667" cy="550322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BE" sz="3200" b="1" dirty="0" smtClean="0">
                <a:solidFill>
                  <a:schemeClr val="accent1"/>
                </a:solidFill>
              </a:rPr>
              <a:t>Kortrijk Spreekt op toer</a:t>
            </a:r>
          </a:p>
          <a:p>
            <a:pPr>
              <a:defRPr/>
            </a:pPr>
            <a:r>
              <a:rPr lang="nl-BE" sz="2400" dirty="0" smtClean="0"/>
              <a:t>17 edities - 15500 gezinnen – 5300 antwoorden</a:t>
            </a:r>
          </a:p>
          <a:p>
            <a:pPr>
              <a:defRPr/>
            </a:pPr>
            <a:endParaRPr lang="nl-BE" sz="2400" dirty="0"/>
          </a:p>
          <a:p>
            <a:pPr>
              <a:defRPr/>
            </a:pPr>
            <a:r>
              <a:rPr lang="nl-BE" sz="3200" b="1" dirty="0" err="1" smtClean="0">
                <a:solidFill>
                  <a:schemeClr val="accent1"/>
                </a:solidFill>
              </a:rPr>
              <a:t>VolksBBQ</a:t>
            </a:r>
            <a:endParaRPr lang="nl-BE" sz="3200" b="1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BE" sz="2400" dirty="0" smtClean="0"/>
              <a:t>10 edities : gemiddeld 400 eters   = 4000 inwoners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BE" sz="2400" dirty="0" smtClean="0"/>
              <a:t>samenwerking met plaatselijke ondernemers,  verenigingen en buurtcomités</a:t>
            </a:r>
          </a:p>
          <a:p>
            <a:pPr>
              <a:defRPr/>
            </a:pPr>
            <a:endParaRPr lang="nl-BE" sz="2400" dirty="0" smtClean="0"/>
          </a:p>
          <a:p>
            <a:pPr>
              <a:defRPr/>
            </a:pPr>
            <a:r>
              <a:rPr lang="nl-BE" sz="3200" b="1" dirty="0" smtClean="0">
                <a:solidFill>
                  <a:schemeClr val="accent1"/>
                </a:solidFill>
              </a:rPr>
              <a:t>Kortrijk Spreekt én doet mee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BE" sz="2400" dirty="0" smtClean="0"/>
              <a:t>Burgerinitiatief faciliteren – sociale cohesie versterken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BE" sz="2400" dirty="0" smtClean="0"/>
              <a:t>120 initiatieven gepost  ( waarvan 15% afgewezen is)</a:t>
            </a:r>
            <a:endParaRPr lang="nl-BE" sz="2600" dirty="0" smtClean="0"/>
          </a:p>
          <a:p>
            <a:pPr marL="457200" indent="-457200">
              <a:buFontTx/>
              <a:buChar char="-"/>
              <a:defRPr/>
            </a:pPr>
            <a:endParaRPr lang="nl-BE" sz="2600" dirty="0" smtClean="0"/>
          </a:p>
          <a:p>
            <a:pPr marL="457200" indent="-457200">
              <a:buFontTx/>
              <a:buChar char="-"/>
              <a:defRPr/>
            </a:pPr>
            <a:endParaRPr lang="nl-BE" sz="2600" dirty="0" smtClean="0"/>
          </a:p>
          <a:p>
            <a:pPr>
              <a:defRPr/>
            </a:pPr>
            <a:endParaRPr lang="nl-BE" sz="2600" dirty="0"/>
          </a:p>
          <a:p>
            <a:pPr>
              <a:defRPr/>
            </a:pPr>
            <a:endParaRPr lang="nl-BE" sz="2400" dirty="0" smtClean="0"/>
          </a:p>
          <a:p>
            <a:pPr>
              <a:defRPr/>
            </a:pPr>
            <a:endParaRPr lang="nl-BE" dirty="0"/>
          </a:p>
          <a:p>
            <a:pPr>
              <a:defRPr/>
            </a:pPr>
            <a:endParaRPr lang="nl-BE" dirty="0"/>
          </a:p>
        </p:txBody>
      </p:sp>
      <p:sp>
        <p:nvSpPr>
          <p:cNvPr id="28676" name="Titel 3"/>
          <p:cNvSpPr>
            <a:spLocks noGrp="1"/>
          </p:cNvSpPr>
          <p:nvPr>
            <p:ph type="ctrTitle"/>
          </p:nvPr>
        </p:nvSpPr>
        <p:spPr bwMode="auto">
          <a:xfrm>
            <a:off x="719667" y="188913"/>
            <a:ext cx="9553047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nl-BE" altLang="nl-BE" dirty="0" smtClean="0"/>
          </a:p>
        </p:txBody>
      </p:sp>
    </p:spTree>
    <p:extLst>
      <p:ext uri="{BB962C8B-B14F-4D97-AF65-F5344CB8AC3E}">
        <p14:creationId xmlns:p14="http://schemas.microsoft.com/office/powerpoint/2010/main" val="191116133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719667" y="836613"/>
            <a:ext cx="10752667" cy="550322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nl-BE" sz="2400" dirty="0"/>
          </a:p>
          <a:p>
            <a:pPr>
              <a:defRPr/>
            </a:pPr>
            <a:r>
              <a:rPr lang="nl-BE" sz="3200" b="1" dirty="0" smtClean="0">
                <a:solidFill>
                  <a:schemeClr val="accent1"/>
                </a:solidFill>
              </a:rPr>
              <a:t>Stadsprojecten</a:t>
            </a:r>
          </a:p>
          <a:p>
            <a:pPr>
              <a:defRPr/>
            </a:pPr>
            <a:endParaRPr lang="nl-BE" sz="3200" b="1" dirty="0">
              <a:solidFill>
                <a:schemeClr val="accent1"/>
              </a:solidFill>
            </a:endParaRPr>
          </a:p>
          <a:p>
            <a:pPr>
              <a:defRPr/>
            </a:pPr>
            <a:endParaRPr lang="nl-BE" sz="3200" b="1" dirty="0" smtClean="0">
              <a:solidFill>
                <a:schemeClr val="accent1"/>
              </a:solidFill>
            </a:endParaRPr>
          </a:p>
          <a:p>
            <a:pPr algn="r">
              <a:defRPr/>
            </a:pPr>
            <a:endParaRPr lang="nl-BE" sz="3200" b="1" dirty="0" smtClean="0">
              <a:solidFill>
                <a:schemeClr val="accent1"/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nl-BE" sz="2800" dirty="0" smtClean="0"/>
              <a:t>In nauw overleg met de projectleider en minder-hinder coördinator</a:t>
            </a:r>
          </a:p>
          <a:p>
            <a:pPr marL="342900" indent="-342900">
              <a:buFontTx/>
              <a:buChar char="-"/>
              <a:defRPr/>
            </a:pPr>
            <a:endParaRPr lang="nl-BE" sz="2800" dirty="0" smtClean="0"/>
          </a:p>
          <a:p>
            <a:pPr marL="342900" indent="-342900">
              <a:buFontTx/>
              <a:buChar char="-"/>
              <a:defRPr/>
            </a:pPr>
            <a:r>
              <a:rPr lang="nl-BE" sz="2800" dirty="0" smtClean="0"/>
              <a:t>CKW, Verlaging </a:t>
            </a:r>
            <a:r>
              <a:rPr lang="nl-BE" sz="2800" dirty="0"/>
              <a:t>L</a:t>
            </a:r>
            <a:r>
              <a:rPr lang="nl-BE" sz="2800" dirty="0" smtClean="0"/>
              <a:t>eieboorden, Stationsproject, Omgevingsaanleg Muziekcentrum, Sint-Amandsplein,...</a:t>
            </a:r>
          </a:p>
          <a:p>
            <a:pPr marL="342900" indent="-342900">
              <a:buFontTx/>
              <a:buChar char="-"/>
              <a:defRPr/>
            </a:pPr>
            <a:endParaRPr lang="nl-BE" sz="2800" dirty="0" smtClean="0"/>
          </a:p>
          <a:p>
            <a:pPr marL="342900" indent="-342900">
              <a:buFontTx/>
              <a:buChar char="-"/>
              <a:defRPr/>
            </a:pPr>
            <a:r>
              <a:rPr lang="nl-BE" sz="2800" dirty="0" smtClean="0"/>
              <a:t>Informeren, communiceren, inspraak en participatie (inwoners, adviesraden, handelaars, gebruikers,…</a:t>
            </a:r>
            <a:r>
              <a:rPr lang="nl-BE" sz="2800" dirty="0" err="1" smtClean="0"/>
              <a:t>dmv</a:t>
            </a:r>
            <a:r>
              <a:rPr lang="nl-BE" sz="2800" dirty="0" smtClean="0"/>
              <a:t> overlegtafels, werfcafés, wandelingen, inspraakvergaderingen,…)</a:t>
            </a:r>
          </a:p>
          <a:p>
            <a:pPr marL="342900" indent="-342900">
              <a:buFontTx/>
              <a:buChar char="-"/>
              <a:defRPr/>
            </a:pPr>
            <a:endParaRPr lang="nl-BE" sz="2800" dirty="0"/>
          </a:p>
          <a:p>
            <a:pPr marL="457200" indent="-457200">
              <a:buFontTx/>
              <a:buChar char="-"/>
              <a:defRPr/>
            </a:pPr>
            <a:endParaRPr lang="nl-BE" sz="2800" dirty="0" smtClean="0"/>
          </a:p>
          <a:p>
            <a:pPr marL="457200" indent="-457200">
              <a:buFontTx/>
              <a:buChar char="-"/>
              <a:defRPr/>
            </a:pPr>
            <a:endParaRPr lang="nl-BE" sz="2600" dirty="0" smtClean="0"/>
          </a:p>
          <a:p>
            <a:pPr marL="457200" indent="-457200">
              <a:buFontTx/>
              <a:buChar char="-"/>
              <a:defRPr/>
            </a:pPr>
            <a:endParaRPr lang="nl-BE" sz="2600" dirty="0" smtClean="0"/>
          </a:p>
          <a:p>
            <a:pPr>
              <a:defRPr/>
            </a:pPr>
            <a:endParaRPr lang="nl-BE" sz="2600" dirty="0"/>
          </a:p>
          <a:p>
            <a:pPr>
              <a:defRPr/>
            </a:pPr>
            <a:endParaRPr lang="nl-BE" sz="2400" dirty="0" smtClean="0"/>
          </a:p>
          <a:p>
            <a:pPr>
              <a:defRPr/>
            </a:pPr>
            <a:endParaRPr lang="nl-BE" dirty="0"/>
          </a:p>
          <a:p>
            <a:pPr>
              <a:defRPr/>
            </a:pPr>
            <a:endParaRPr lang="nl-BE" dirty="0"/>
          </a:p>
        </p:txBody>
      </p:sp>
      <p:sp>
        <p:nvSpPr>
          <p:cNvPr id="28676" name="Titel 3"/>
          <p:cNvSpPr>
            <a:spLocks noGrp="1"/>
          </p:cNvSpPr>
          <p:nvPr>
            <p:ph type="ctrTitle"/>
          </p:nvPr>
        </p:nvSpPr>
        <p:spPr bwMode="auto">
          <a:xfrm>
            <a:off x="719667" y="188913"/>
            <a:ext cx="9553047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nl-BE" altLang="nl-BE" dirty="0" smtClean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359" y="0"/>
            <a:ext cx="3698565" cy="277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1984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719667" y="836613"/>
            <a:ext cx="10752667" cy="550322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nl-BE" sz="3200" b="1" dirty="0" smtClean="0">
                <a:solidFill>
                  <a:schemeClr val="accent1"/>
                </a:solidFill>
              </a:rPr>
              <a:t>Deelgemeenten</a:t>
            </a:r>
          </a:p>
          <a:p>
            <a:pPr>
              <a:defRPr/>
            </a:pPr>
            <a:r>
              <a:rPr lang="nl-BE" sz="2400" dirty="0" smtClean="0"/>
              <a:t>-   Zetelen </a:t>
            </a:r>
            <a:r>
              <a:rPr lang="nl-BE" sz="2400" dirty="0"/>
              <a:t>in de </a:t>
            </a:r>
            <a:r>
              <a:rPr lang="nl-BE" sz="2400" dirty="0" smtClean="0"/>
              <a:t>gemeenschapsraad, redactieraad</a:t>
            </a:r>
          </a:p>
          <a:p>
            <a:pPr>
              <a:defRPr/>
            </a:pPr>
            <a:r>
              <a:rPr lang="nl-BE" sz="2400" dirty="0" smtClean="0"/>
              <a:t>-   Link tussen burger en beleid (vb. periodiek overleg </a:t>
            </a:r>
            <a:r>
              <a:rPr lang="nl-BE" sz="2400" dirty="0" err="1" smtClean="0"/>
              <a:t>Bissegem</a:t>
            </a:r>
            <a:r>
              <a:rPr lang="nl-BE" sz="2400" dirty="0"/>
              <a:t>)</a:t>
            </a:r>
          </a:p>
          <a:p>
            <a:pPr marL="342900" indent="-342900">
              <a:buFontTx/>
              <a:buChar char="-"/>
              <a:defRPr/>
            </a:pPr>
            <a:r>
              <a:rPr lang="nl-BE" sz="2400" dirty="0"/>
              <a:t>O</a:t>
            </a:r>
            <a:r>
              <a:rPr lang="nl-BE" sz="2400" dirty="0" smtClean="0"/>
              <a:t>ntwikkelingen: </a:t>
            </a:r>
            <a:r>
              <a:rPr lang="nl-BE" sz="2400" dirty="0" err="1" smtClean="0"/>
              <a:t>Ghellinck</a:t>
            </a:r>
            <a:r>
              <a:rPr lang="nl-BE" sz="2400" dirty="0" smtClean="0"/>
              <a:t>, </a:t>
            </a:r>
            <a:r>
              <a:rPr lang="nl-BE" sz="2400" dirty="0" err="1" smtClean="0"/>
              <a:t>Emdeka</a:t>
            </a:r>
            <a:r>
              <a:rPr lang="nl-BE" sz="2400" dirty="0" smtClean="0"/>
              <a:t>, </a:t>
            </a:r>
            <a:r>
              <a:rPr lang="nl-BE" sz="2400" dirty="0" err="1" smtClean="0"/>
              <a:t>Heuleplaats</a:t>
            </a:r>
            <a:r>
              <a:rPr lang="nl-BE" sz="2400" dirty="0" smtClean="0"/>
              <a:t>, Preshoekbos, wijkgroen </a:t>
            </a:r>
            <a:r>
              <a:rPr lang="nl-BE" sz="2400" dirty="0" err="1" smtClean="0"/>
              <a:t>Rollegem</a:t>
            </a:r>
            <a:r>
              <a:rPr lang="nl-BE" sz="2400" dirty="0" smtClean="0"/>
              <a:t>, </a:t>
            </a:r>
            <a:r>
              <a:rPr lang="nl-BE" sz="2400" dirty="0" err="1" smtClean="0"/>
              <a:t>heraanleg</a:t>
            </a:r>
            <a:r>
              <a:rPr lang="nl-BE" sz="2400" dirty="0" smtClean="0"/>
              <a:t> Pottelberg,…</a:t>
            </a:r>
          </a:p>
          <a:p>
            <a:pPr marL="342900" indent="-342900">
              <a:buFontTx/>
              <a:buChar char="-"/>
              <a:defRPr/>
            </a:pPr>
            <a:r>
              <a:rPr lang="nl-BE" sz="2400" dirty="0" smtClean="0"/>
              <a:t>Budget Games</a:t>
            </a:r>
          </a:p>
          <a:p>
            <a:pPr marL="457200" indent="-457200">
              <a:buFontTx/>
              <a:buChar char="-"/>
              <a:defRPr/>
            </a:pPr>
            <a:endParaRPr lang="nl-BE" sz="2600" dirty="0" smtClean="0"/>
          </a:p>
          <a:p>
            <a:pPr>
              <a:defRPr/>
            </a:pPr>
            <a:r>
              <a:rPr lang="nl-BE" sz="3200" b="1" dirty="0" smtClean="0">
                <a:solidFill>
                  <a:schemeClr val="accent1"/>
                </a:solidFill>
              </a:rPr>
              <a:t>Gebieden in de binnenstad </a:t>
            </a:r>
          </a:p>
          <a:p>
            <a:pPr marL="342900" indent="-342900">
              <a:buFontTx/>
              <a:buChar char="-"/>
              <a:defRPr/>
            </a:pPr>
            <a:r>
              <a:rPr lang="nl-BE" sz="2400" dirty="0" smtClean="0"/>
              <a:t> Samenleven met studenten</a:t>
            </a:r>
          </a:p>
          <a:p>
            <a:pPr marL="342900" indent="-342900">
              <a:buFontTx/>
              <a:buChar char="-"/>
              <a:defRPr/>
            </a:pPr>
            <a:r>
              <a:rPr lang="nl-BE" sz="2400" dirty="0" smtClean="0"/>
              <a:t> Uitbouw integrale dienstverlening (Drie Hofsteden)   </a:t>
            </a:r>
          </a:p>
          <a:p>
            <a:pPr marL="342900" indent="-342900">
              <a:buFontTx/>
              <a:buChar char="-"/>
              <a:defRPr/>
            </a:pPr>
            <a:r>
              <a:rPr lang="nl-BE" sz="2400" dirty="0" smtClean="0"/>
              <a:t> Leefbaarheid in bepaalde buurten</a:t>
            </a:r>
          </a:p>
          <a:p>
            <a:pPr marL="457200" indent="-457200">
              <a:buFontTx/>
              <a:buChar char="-"/>
              <a:defRPr/>
            </a:pPr>
            <a:r>
              <a:rPr lang="nl-BE" sz="2400" dirty="0" smtClean="0"/>
              <a:t>Zwerfvuilacties</a:t>
            </a:r>
          </a:p>
          <a:p>
            <a:pPr marL="457200" indent="-457200">
              <a:buFontTx/>
              <a:buChar char="-"/>
              <a:defRPr/>
            </a:pPr>
            <a:r>
              <a:rPr lang="nl-BE" sz="2400" dirty="0" smtClean="0"/>
              <a:t>Jong Kortrijk Spreekt (Sint-Jan) 144 kinderen, 3 scholen</a:t>
            </a:r>
          </a:p>
          <a:p>
            <a:pPr marL="457200" indent="-457200">
              <a:buFontTx/>
              <a:buChar char="-"/>
              <a:defRPr/>
            </a:pPr>
            <a:endParaRPr lang="nl-BE" sz="2600" dirty="0" smtClean="0"/>
          </a:p>
          <a:p>
            <a:pPr>
              <a:defRPr/>
            </a:pPr>
            <a:endParaRPr lang="nl-BE" sz="2600" dirty="0"/>
          </a:p>
          <a:p>
            <a:pPr>
              <a:defRPr/>
            </a:pPr>
            <a:endParaRPr lang="nl-BE" sz="2400" dirty="0" smtClean="0"/>
          </a:p>
          <a:p>
            <a:pPr>
              <a:defRPr/>
            </a:pPr>
            <a:endParaRPr lang="nl-BE" dirty="0"/>
          </a:p>
          <a:p>
            <a:pPr>
              <a:defRPr/>
            </a:pPr>
            <a:endParaRPr lang="nl-BE" dirty="0"/>
          </a:p>
        </p:txBody>
      </p:sp>
      <p:sp>
        <p:nvSpPr>
          <p:cNvPr id="28676" name="Titel 3"/>
          <p:cNvSpPr>
            <a:spLocks noGrp="1"/>
          </p:cNvSpPr>
          <p:nvPr>
            <p:ph type="ctrTitle"/>
          </p:nvPr>
        </p:nvSpPr>
        <p:spPr bwMode="auto">
          <a:xfrm>
            <a:off x="719667" y="188913"/>
            <a:ext cx="9553047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nl-BE" altLang="nl-BE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503" y="3526768"/>
            <a:ext cx="2559488" cy="1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42625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719667" y="836613"/>
            <a:ext cx="10752667" cy="5503227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  <a:defRPr/>
            </a:pPr>
            <a:endParaRPr lang="nl-BE" sz="2600" dirty="0" smtClean="0"/>
          </a:p>
          <a:p>
            <a:pPr>
              <a:defRPr/>
            </a:pPr>
            <a:endParaRPr lang="nl-BE" sz="2600" dirty="0"/>
          </a:p>
          <a:p>
            <a:pPr>
              <a:defRPr/>
            </a:pPr>
            <a:endParaRPr lang="nl-BE" sz="2400" dirty="0" smtClean="0"/>
          </a:p>
          <a:p>
            <a:pPr>
              <a:defRPr/>
            </a:pPr>
            <a:endParaRPr lang="nl-BE" dirty="0"/>
          </a:p>
          <a:p>
            <a:pPr algn="ctr">
              <a:defRPr/>
            </a:pPr>
            <a:r>
              <a:rPr lang="nl-BE" sz="9600" b="1" dirty="0" smtClean="0">
                <a:solidFill>
                  <a:schemeClr val="accent1"/>
                </a:solidFill>
              </a:rPr>
              <a:t>Q&amp;A</a:t>
            </a:r>
            <a:endParaRPr lang="nl-BE" sz="9600" b="1" dirty="0">
              <a:solidFill>
                <a:schemeClr val="accent1"/>
              </a:solidFill>
            </a:endParaRPr>
          </a:p>
        </p:txBody>
      </p:sp>
      <p:sp>
        <p:nvSpPr>
          <p:cNvPr id="28676" name="Titel 3"/>
          <p:cNvSpPr>
            <a:spLocks noGrp="1"/>
          </p:cNvSpPr>
          <p:nvPr>
            <p:ph type="ctrTitle"/>
          </p:nvPr>
        </p:nvSpPr>
        <p:spPr bwMode="auto">
          <a:xfrm>
            <a:off x="719667" y="188913"/>
            <a:ext cx="9553047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nl-BE" altLang="nl-BE" sz="2000" dirty="0" smtClean="0"/>
          </a:p>
        </p:txBody>
      </p:sp>
    </p:spTree>
    <p:extLst>
      <p:ext uri="{BB962C8B-B14F-4D97-AF65-F5344CB8AC3E}">
        <p14:creationId xmlns:p14="http://schemas.microsoft.com/office/powerpoint/2010/main" val="367528668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ndertitel 1"/>
          <p:cNvSpPr>
            <a:spLocks noGrp="1"/>
          </p:cNvSpPr>
          <p:nvPr>
            <p:ph type="subTitle" idx="1"/>
          </p:nvPr>
        </p:nvSpPr>
        <p:spPr>
          <a:xfrm>
            <a:off x="2063751" y="1196976"/>
            <a:ext cx="7561263" cy="576263"/>
          </a:xfrm>
        </p:spPr>
        <p:txBody>
          <a:bodyPr/>
          <a:lstStyle/>
          <a:p>
            <a:pPr marL="0" indent="0">
              <a:buNone/>
            </a:pPr>
            <a:r>
              <a:rPr lang="nl-BE" altLang="nl-BE" dirty="0" smtClean="0"/>
              <a:t>Vroeger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2063750" y="1989138"/>
            <a:ext cx="8064500" cy="472697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BE" b="1" dirty="0" smtClean="0"/>
              <a:t>17 gebieden</a:t>
            </a:r>
            <a:r>
              <a:rPr lang="nl-BE" dirty="0" smtClean="0"/>
              <a:t>:  9 deelgemeenten + 8 deelgebieden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BE" dirty="0" smtClean="0"/>
              <a:t>Verschil in </a:t>
            </a:r>
            <a:r>
              <a:rPr lang="nl-BE" dirty="0"/>
              <a:t>werking tussen </a:t>
            </a:r>
            <a:r>
              <a:rPr lang="nl-BE" b="1" dirty="0" smtClean="0"/>
              <a:t>binnenstad </a:t>
            </a:r>
            <a:r>
              <a:rPr lang="nl-BE" dirty="0" smtClean="0"/>
              <a:t>en </a:t>
            </a:r>
            <a:r>
              <a:rPr lang="nl-BE" b="1" dirty="0" smtClean="0"/>
              <a:t>deelgemeenten</a:t>
            </a:r>
            <a:endParaRPr lang="nl-BE" b="1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nl-BE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Binnenstad (2 </a:t>
            </a:r>
            <a:r>
              <a:rPr lang="nl-B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gebiedswerkers</a:t>
            </a:r>
            <a:r>
              <a:rPr lang="nl-BE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):  </a:t>
            </a:r>
            <a:r>
              <a:rPr lang="nl-B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projectmatig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nl-BE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Deelgemeenten (5 gebiedswerkers): </a:t>
            </a:r>
            <a:r>
              <a:rPr lang="nl-B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nauw gelinkt aan het </a:t>
            </a:r>
            <a:r>
              <a:rPr lang="nl-BE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OC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nl-BE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BE" dirty="0" smtClean="0"/>
              <a:t>Gebiedswerker was </a:t>
            </a:r>
            <a:r>
              <a:rPr lang="nl-BE" b="1" dirty="0" smtClean="0"/>
              <a:t>cultuurfunctionaris van het OC </a:t>
            </a: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nl-BE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BE" dirty="0" smtClean="0"/>
              <a:t>Focus op </a:t>
            </a:r>
            <a:r>
              <a:rPr lang="nl-BE" b="1" dirty="0" smtClean="0"/>
              <a:t>socio-culturele</a:t>
            </a:r>
            <a:r>
              <a:rPr lang="nl-BE" dirty="0" smtClean="0"/>
              <a:t> gemeenschap binnen een gebied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nl-B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Ondersteunen van het verenigingsleven en evenementen in het gebied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nl-B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Beheer &amp; programmatie van het OC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nl-B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Secretaris </a:t>
            </a:r>
            <a:r>
              <a:rPr lang="nl-BE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lokale vzw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nl-BE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364" name="Titel 3"/>
          <p:cNvSpPr>
            <a:spLocks noGrp="1"/>
          </p:cNvSpPr>
          <p:nvPr>
            <p:ph type="ctrTitle"/>
          </p:nvPr>
        </p:nvSpPr>
        <p:spPr bwMode="auto">
          <a:xfrm>
            <a:off x="2070101" y="188913"/>
            <a:ext cx="8202613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nl-BE" altLang="nl-BE" smtClean="0"/>
              <a:t>Gebiedswerking Stad Kortrijk</a:t>
            </a:r>
          </a:p>
        </p:txBody>
      </p:sp>
    </p:spTree>
    <p:extLst>
      <p:ext uri="{BB962C8B-B14F-4D97-AF65-F5344CB8AC3E}">
        <p14:creationId xmlns:p14="http://schemas.microsoft.com/office/powerpoint/2010/main" val="14342853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ndertitel 1"/>
          <p:cNvSpPr>
            <a:spLocks noGrp="1"/>
          </p:cNvSpPr>
          <p:nvPr>
            <p:ph type="subTitle" idx="1"/>
          </p:nvPr>
        </p:nvSpPr>
        <p:spPr>
          <a:xfrm>
            <a:off x="2063751" y="1196976"/>
            <a:ext cx="7561263" cy="576263"/>
          </a:xfrm>
        </p:spPr>
        <p:txBody>
          <a:bodyPr/>
          <a:lstStyle/>
          <a:p>
            <a:pPr marL="0" indent="0">
              <a:buNone/>
            </a:pPr>
            <a:r>
              <a:rPr lang="nl-BE" altLang="nl-BE" dirty="0" smtClean="0"/>
              <a:t>Vroeger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2063750" y="1989138"/>
            <a:ext cx="8064500" cy="4464050"/>
          </a:xfrm>
        </p:spPr>
        <p:txBody>
          <a:bodyPr>
            <a:normAutofit/>
          </a:bodyPr>
          <a:lstStyle/>
          <a:p>
            <a:pPr algn="ctr">
              <a:defRPr/>
            </a:pPr>
            <a:endParaRPr lang="nl-BE" b="1" dirty="0" smtClean="0"/>
          </a:p>
          <a:p>
            <a:pPr algn="ctr">
              <a:defRPr/>
            </a:pPr>
            <a:r>
              <a:rPr lang="nl-BE" sz="2400" b="1" dirty="0" smtClean="0"/>
              <a:t>= </a:t>
            </a:r>
            <a:r>
              <a:rPr lang="nl-BE" sz="2400" b="1" dirty="0"/>
              <a:t>beheersmatige rol </a:t>
            </a:r>
          </a:p>
          <a:p>
            <a:pPr algn="ctr">
              <a:defRPr/>
            </a:pPr>
            <a:endParaRPr lang="nl-BE" b="1" dirty="0"/>
          </a:p>
          <a:p>
            <a:pPr algn="ctr">
              <a:defRPr/>
            </a:pPr>
            <a:endParaRPr lang="nl-BE" dirty="0" smtClean="0"/>
          </a:p>
          <a:p>
            <a:pPr algn="ctr">
              <a:defRPr/>
            </a:pPr>
            <a:endParaRPr lang="nl-BE" dirty="0"/>
          </a:p>
          <a:p>
            <a:pPr algn="ctr">
              <a:defRPr/>
            </a:pPr>
            <a:endParaRPr lang="nl-BE" dirty="0" smtClean="0"/>
          </a:p>
          <a:p>
            <a:pPr algn="ctr">
              <a:defRPr/>
            </a:pPr>
            <a:endParaRPr lang="nl-BE" dirty="0"/>
          </a:p>
          <a:p>
            <a:pPr algn="ctr">
              <a:defRPr/>
            </a:pPr>
            <a:r>
              <a:rPr lang="nl-BE" sz="2400" dirty="0" smtClean="0"/>
              <a:t>te </a:t>
            </a:r>
            <a:r>
              <a:rPr lang="nl-BE" sz="2400" dirty="0"/>
              <a:t>weinig tijd en </a:t>
            </a:r>
            <a:r>
              <a:rPr lang="nl-BE" sz="2400" dirty="0" smtClean="0"/>
              <a:t>rechtstreekse voeling </a:t>
            </a:r>
            <a:r>
              <a:rPr lang="nl-BE" sz="2400" dirty="0"/>
              <a:t>met de </a:t>
            </a:r>
            <a:r>
              <a:rPr lang="nl-BE" sz="2400" dirty="0" smtClean="0"/>
              <a:t>brede </a:t>
            </a:r>
            <a:r>
              <a:rPr lang="nl-BE" sz="2400" dirty="0"/>
              <a:t>gemeenschap om burgerinitiatieven te stimuleren en signalen te detecteren </a:t>
            </a:r>
            <a:endParaRPr lang="nl-BE" sz="2400" dirty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nl-B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364" name="Titel 3"/>
          <p:cNvSpPr>
            <a:spLocks noGrp="1"/>
          </p:cNvSpPr>
          <p:nvPr>
            <p:ph type="ctrTitle"/>
          </p:nvPr>
        </p:nvSpPr>
        <p:spPr bwMode="auto">
          <a:xfrm>
            <a:off x="2070101" y="188913"/>
            <a:ext cx="8202613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nl-BE" altLang="nl-BE" dirty="0" smtClean="0"/>
              <a:t>Gebiedswerking Stad Kortrijk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497" y="3258910"/>
            <a:ext cx="951820" cy="109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3926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526425">
            <a:off x="1947864" y="3763964"/>
            <a:ext cx="3163887" cy="311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0" name="Titel 3"/>
          <p:cNvSpPr>
            <a:spLocks noGrp="1"/>
          </p:cNvSpPr>
          <p:nvPr>
            <p:ph type="ctrTitle"/>
          </p:nvPr>
        </p:nvSpPr>
        <p:spPr bwMode="auto">
          <a:xfrm>
            <a:off x="2070101" y="188913"/>
            <a:ext cx="8202613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nl-BE" altLang="nl-BE" dirty="0" smtClean="0"/>
              <a:t>Gebiedswerking Stad Kortrijk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402" y="4365360"/>
            <a:ext cx="6302375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Ondertitel 1"/>
          <p:cNvSpPr>
            <a:spLocks noGrp="1"/>
          </p:cNvSpPr>
          <p:nvPr>
            <p:ph type="subTitle" idx="1"/>
          </p:nvPr>
        </p:nvSpPr>
        <p:spPr>
          <a:xfrm>
            <a:off x="2063751" y="1196976"/>
            <a:ext cx="7561263" cy="576263"/>
          </a:xfrm>
        </p:spPr>
        <p:txBody>
          <a:bodyPr/>
          <a:lstStyle/>
          <a:p>
            <a:pPr marL="0" indent="0">
              <a:buNone/>
            </a:pPr>
            <a:r>
              <a:rPr lang="nl-BE" altLang="nl-BE" dirty="0" smtClean="0"/>
              <a:t>Nu</a:t>
            </a:r>
          </a:p>
        </p:txBody>
      </p:sp>
      <p:pic>
        <p:nvPicPr>
          <p:cNvPr id="17414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195" y="2335212"/>
            <a:ext cx="1951037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1958534" y="2012583"/>
            <a:ext cx="9289697" cy="251211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BE" sz="2400" dirty="0" smtClean="0"/>
              <a:t>Beleidsaccent : Kortrijk Spreekt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nl-BE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BE" sz="2400" dirty="0" smtClean="0"/>
              <a:t>Bredere participatie </a:t>
            </a:r>
            <a:r>
              <a:rPr lang="nl-BE" sz="2400" dirty="0"/>
              <a:t>&amp; </a:t>
            </a:r>
            <a:r>
              <a:rPr lang="nl-BE" sz="2400" dirty="0" smtClean="0"/>
              <a:t>bereik =&gt; gebiedswerking loskoppelen </a:t>
            </a:r>
            <a:r>
              <a:rPr lang="nl-BE" sz="2400" dirty="0"/>
              <a:t>van de </a:t>
            </a:r>
            <a:r>
              <a:rPr lang="nl-BE" sz="2400" dirty="0" err="1" smtClean="0"/>
              <a:t>OC’s</a:t>
            </a:r>
            <a:endParaRPr lang="nl-BE" sz="2400" dirty="0"/>
          </a:p>
          <a:p>
            <a:pPr>
              <a:defRPr/>
            </a:pPr>
            <a:r>
              <a:rPr lang="nl-BE" dirty="0" smtClean="0"/>
              <a:t> </a:t>
            </a:r>
            <a:endParaRPr lang="nl-BE" dirty="0"/>
          </a:p>
          <a:p>
            <a:pPr eaLnBrk="1" hangingPunct="1">
              <a:buFont typeface="Arial" charset="0"/>
              <a:buNone/>
              <a:defRPr/>
            </a:pP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274409410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ndertitel 1"/>
          <p:cNvSpPr>
            <a:spLocks noGrp="1"/>
          </p:cNvSpPr>
          <p:nvPr>
            <p:ph type="subTitle" idx="1"/>
          </p:nvPr>
        </p:nvSpPr>
        <p:spPr>
          <a:xfrm>
            <a:off x="2063750" y="1196976"/>
            <a:ext cx="6400800" cy="57626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nl-BE" altLang="nl-BE" dirty="0" smtClean="0"/>
              <a:t>Nu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2063750" y="1773239"/>
            <a:ext cx="8064500" cy="4679949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nl-NL" dirty="0" smtClean="0"/>
              <a:t>De </a:t>
            </a:r>
            <a:r>
              <a:rPr lang="nl-NL" dirty="0"/>
              <a:t>verantwoordelijkheid voor de exploitatie </a:t>
            </a:r>
            <a:r>
              <a:rPr lang="nl-NL" dirty="0" smtClean="0"/>
              <a:t>en programmatie van </a:t>
            </a:r>
            <a:r>
              <a:rPr lang="nl-NL" dirty="0"/>
              <a:t>de ontmoetingscentra </a:t>
            </a:r>
            <a:r>
              <a:rPr lang="nl-NL" dirty="0" smtClean="0"/>
              <a:t>werd </a:t>
            </a:r>
            <a:r>
              <a:rPr lang="nl-NL" dirty="0"/>
              <a:t>overgenomen door </a:t>
            </a:r>
            <a:r>
              <a:rPr lang="nl-NL" dirty="0" smtClean="0"/>
              <a:t>het </a:t>
            </a:r>
            <a:r>
              <a:rPr lang="nl-NL" dirty="0"/>
              <a:t>team evenementen en </a:t>
            </a:r>
            <a:r>
              <a:rPr lang="nl-NL" dirty="0" smtClean="0"/>
              <a:t>door verenigingen</a:t>
            </a:r>
            <a:r>
              <a:rPr lang="nl-NL" dirty="0"/>
              <a:t>.</a:t>
            </a:r>
          </a:p>
          <a:p>
            <a:pPr eaLnBrk="1" hangingPunct="1">
              <a:buFont typeface="Arial" charset="0"/>
              <a:buNone/>
              <a:defRPr/>
            </a:pPr>
            <a:endParaRPr lang="nl-BE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BE" dirty="0" smtClean="0"/>
              <a:t>Een programmatie- en een exploitatieverantwoordelijke overkoepelend voor alle </a:t>
            </a:r>
            <a:r>
              <a:rPr lang="nl-BE" dirty="0" err="1" smtClean="0"/>
              <a:t>OC’s</a:t>
            </a:r>
            <a:r>
              <a:rPr lang="nl-BE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BE" dirty="0" smtClean="0"/>
              <a:t>Administratief medewerker</a:t>
            </a:r>
            <a:endParaRPr lang="nl-BE" dirty="0"/>
          </a:p>
          <a:p>
            <a:pPr eaLnBrk="1" hangingPunct="1">
              <a:buFont typeface="Arial" charset="0"/>
              <a:buNone/>
              <a:defRPr/>
            </a:pPr>
            <a:endParaRPr lang="nl-BE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BE" dirty="0"/>
              <a:t>L</a:t>
            </a:r>
            <a:r>
              <a:rPr lang="nl-BE" dirty="0" smtClean="0"/>
              <a:t>okale beheerscomités staan in voor het beheer en een gevarieerde programmatie per OC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nl-BE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BE" dirty="0" smtClean="0"/>
              <a:t>Gebiedswerkers: gemeenschapsraden, redactieraden</a:t>
            </a:r>
          </a:p>
        </p:txBody>
      </p:sp>
      <p:sp>
        <p:nvSpPr>
          <p:cNvPr id="25604" name="Titel 3"/>
          <p:cNvSpPr>
            <a:spLocks noGrp="1"/>
          </p:cNvSpPr>
          <p:nvPr>
            <p:ph type="ctrTitle"/>
          </p:nvPr>
        </p:nvSpPr>
        <p:spPr bwMode="auto">
          <a:xfrm>
            <a:off x="2070101" y="188913"/>
            <a:ext cx="8202613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nl-BE" altLang="nl-BE" dirty="0" smtClean="0"/>
              <a:t>Ontmoetingscentra </a:t>
            </a:r>
          </a:p>
        </p:txBody>
      </p:sp>
      <p:sp>
        <p:nvSpPr>
          <p:cNvPr id="4" name="Rechteraccolade 3"/>
          <p:cNvSpPr/>
          <p:nvPr/>
        </p:nvSpPr>
        <p:spPr>
          <a:xfrm>
            <a:off x="8975725" y="3357564"/>
            <a:ext cx="215900" cy="935037"/>
          </a:xfrm>
          <a:prstGeom prst="righ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BE"/>
          </a:p>
        </p:txBody>
      </p:sp>
      <p:sp>
        <p:nvSpPr>
          <p:cNvPr id="25606" name="Tekstvak 4"/>
          <p:cNvSpPr txBox="1">
            <a:spLocks noChangeArrowheads="1"/>
          </p:cNvSpPr>
          <p:nvPr/>
        </p:nvSpPr>
        <p:spPr bwMode="auto">
          <a:xfrm>
            <a:off x="9194801" y="3644900"/>
            <a:ext cx="13684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 b="1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1400" b="0">
                <a:solidFill>
                  <a:srgbClr val="FFC000"/>
                </a:solidFill>
                <a:cs typeface="Tahoma" panose="020B0604030504040204" pitchFamily="34" charset="0"/>
              </a:rPr>
              <a:t>Stad Kortrijk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BE" altLang="nl-BE" sz="1400" b="0">
              <a:solidFill>
                <a:schemeClr val="tx1"/>
              </a:solidFill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BE" altLang="nl-BE" sz="1400" b="0">
              <a:solidFill>
                <a:schemeClr val="tx1"/>
              </a:solidFill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BE" altLang="nl-BE" sz="1400" b="0">
              <a:solidFill>
                <a:schemeClr val="tx1"/>
              </a:solidFill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BE" altLang="nl-BE" sz="1400" b="0">
              <a:solidFill>
                <a:schemeClr val="tx1"/>
              </a:solidFill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1400" b="0">
                <a:solidFill>
                  <a:srgbClr val="FFC000"/>
                </a:solidFill>
                <a:cs typeface="Tahoma" panose="020B0604030504040204" pitchFamily="34" charset="0"/>
              </a:rPr>
              <a:t>Vrijwilligers vanuit middenveld en politiek</a:t>
            </a:r>
          </a:p>
        </p:txBody>
      </p:sp>
      <p:sp>
        <p:nvSpPr>
          <p:cNvPr id="9" name="Rechteraccolade 8"/>
          <p:cNvSpPr/>
          <p:nvPr/>
        </p:nvSpPr>
        <p:spPr>
          <a:xfrm>
            <a:off x="8975725" y="4740276"/>
            <a:ext cx="215900" cy="936625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340324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ndertitel 1"/>
          <p:cNvSpPr>
            <a:spLocks noGrp="1"/>
          </p:cNvSpPr>
          <p:nvPr>
            <p:ph type="subTitle" idx="1"/>
          </p:nvPr>
        </p:nvSpPr>
        <p:spPr>
          <a:xfrm>
            <a:off x="2063750" y="1196976"/>
            <a:ext cx="6400800" cy="5762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BE" altLang="nl-BE" dirty="0" smtClean="0"/>
              <a:t>NU</a:t>
            </a:r>
          </a:p>
        </p:txBody>
      </p:sp>
      <p:sp>
        <p:nvSpPr>
          <p:cNvPr id="18435" name="Titel 3"/>
          <p:cNvSpPr>
            <a:spLocks noGrp="1"/>
          </p:cNvSpPr>
          <p:nvPr>
            <p:ph type="ctrTitle"/>
          </p:nvPr>
        </p:nvSpPr>
        <p:spPr bwMode="auto">
          <a:xfrm>
            <a:off x="2070101" y="188913"/>
            <a:ext cx="8202613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nl-BE" altLang="nl-BE" dirty="0" smtClean="0"/>
              <a:t>Gebiedswerking Stad </a:t>
            </a:r>
            <a:r>
              <a:rPr lang="nl-BE" altLang="nl-BE" dirty="0" err="1" smtClean="0"/>
              <a:t>kortrijk</a:t>
            </a:r>
            <a:endParaRPr lang="nl-BE" altLang="nl-BE" dirty="0" smtClean="0"/>
          </a:p>
        </p:txBody>
      </p:sp>
      <p:sp>
        <p:nvSpPr>
          <p:cNvPr id="5" name="Tijdelijke aanduiding voor tekst 2"/>
          <p:cNvSpPr txBox="1">
            <a:spLocks/>
          </p:cNvSpPr>
          <p:nvPr/>
        </p:nvSpPr>
        <p:spPr bwMode="auto">
          <a:xfrm>
            <a:off x="2216150" y="2141538"/>
            <a:ext cx="80645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0" i="0" kern="1200" baseline="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eaLnBrk="1" hangingPunct="1">
              <a:buFont typeface="Arial" pitchFamily="34" charset="0"/>
              <a:buChar char="•"/>
              <a:defRPr/>
            </a:pPr>
            <a:r>
              <a:rPr lang="nl-BE" sz="3200" dirty="0" smtClean="0"/>
              <a:t>Link bewoners – overheid </a:t>
            </a:r>
          </a:p>
          <a:p>
            <a:pPr marL="800100" lvl="1" indent="-342900" eaLnBrk="1" hangingPunct="1">
              <a:buFont typeface="Arial" pitchFamily="34" charset="0"/>
              <a:buChar char="•"/>
              <a:defRPr/>
            </a:pPr>
            <a:r>
              <a:rPr lang="nl-BE" sz="3200" dirty="0" smtClean="0"/>
              <a:t>Detectie: bedreigingen en opportuniteiten + voorstel tot actie</a:t>
            </a:r>
          </a:p>
          <a:p>
            <a:pPr marL="800100" lvl="1" indent="-342900" eaLnBrk="1" hangingPunct="1">
              <a:buFont typeface="Arial" pitchFamily="34" charset="0"/>
              <a:buChar char="•"/>
              <a:defRPr/>
            </a:pPr>
            <a:r>
              <a:rPr lang="nl-BE" sz="3200" dirty="0" smtClean="0"/>
              <a:t>Burgerinitiatief </a:t>
            </a:r>
            <a:r>
              <a:rPr lang="nl-BE" sz="3200" dirty="0"/>
              <a:t>faciliteren en </a:t>
            </a:r>
            <a:r>
              <a:rPr lang="nl-BE" sz="3200" dirty="0" smtClean="0"/>
              <a:t>stimuleren</a:t>
            </a:r>
          </a:p>
          <a:p>
            <a:pPr marL="800100" lvl="1" indent="-342900" eaLnBrk="1" hangingPunct="1">
              <a:buFont typeface="Arial" pitchFamily="34" charset="0"/>
              <a:buChar char="•"/>
              <a:defRPr/>
            </a:pPr>
            <a:r>
              <a:rPr lang="nl-BE" sz="3200" dirty="0" smtClean="0"/>
              <a:t>Participatiemethodieken </a:t>
            </a:r>
            <a:r>
              <a:rPr lang="nl-BE" sz="3200" dirty="0"/>
              <a:t>toepassen</a:t>
            </a:r>
          </a:p>
          <a:p>
            <a:pPr marL="800100" lvl="1" indent="-342900" eaLnBrk="1" hangingPunct="1">
              <a:buFont typeface="Arial" pitchFamily="34" charset="0"/>
              <a:buChar char="•"/>
              <a:defRPr/>
            </a:pPr>
            <a:r>
              <a:rPr lang="nl-BE" sz="3200" dirty="0" smtClean="0"/>
              <a:t>Kortrijk 2025 Stad in verandering – </a:t>
            </a:r>
            <a:r>
              <a:rPr lang="nl-BE" sz="3200" dirty="0"/>
              <a:t>80 werven =&gt; </a:t>
            </a:r>
            <a:r>
              <a:rPr lang="nl-BE" sz="3200" dirty="0" smtClean="0"/>
              <a:t>begeleiding </a:t>
            </a:r>
            <a:r>
              <a:rPr lang="nl-BE" sz="3200" dirty="0"/>
              <a:t>bij lokale ingrepen en bij grotere stadsprojecten </a:t>
            </a:r>
          </a:p>
          <a:p>
            <a:pPr marL="800100" lvl="1" indent="-342900" eaLnBrk="1" hangingPunct="1">
              <a:buFont typeface="Arial" pitchFamily="34" charset="0"/>
              <a:buChar char="•"/>
              <a:defRPr/>
            </a:pPr>
            <a:endParaRPr lang="nl-BE" sz="3200" dirty="0"/>
          </a:p>
          <a:p>
            <a:pPr lvl="1" eaLnBrk="1" hangingPunct="1">
              <a:defRPr/>
            </a:pPr>
            <a:endParaRPr lang="nl-BE" dirty="0"/>
          </a:p>
          <a:p>
            <a:pPr eaLnBrk="1" hangingPunct="1">
              <a:defRPr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7110042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ndertitel 1"/>
          <p:cNvSpPr>
            <a:spLocks noGrp="1"/>
          </p:cNvSpPr>
          <p:nvPr>
            <p:ph type="subTitle" idx="1"/>
          </p:nvPr>
        </p:nvSpPr>
        <p:spPr>
          <a:xfrm>
            <a:off x="2063750" y="1196976"/>
            <a:ext cx="6400800" cy="5762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BE" altLang="nl-BE" dirty="0" smtClean="0"/>
              <a:t>NU</a:t>
            </a:r>
          </a:p>
        </p:txBody>
      </p:sp>
      <p:sp>
        <p:nvSpPr>
          <p:cNvPr id="18435" name="Titel 3"/>
          <p:cNvSpPr>
            <a:spLocks noGrp="1"/>
          </p:cNvSpPr>
          <p:nvPr>
            <p:ph type="ctrTitle"/>
          </p:nvPr>
        </p:nvSpPr>
        <p:spPr bwMode="auto">
          <a:xfrm>
            <a:off x="2070101" y="188913"/>
            <a:ext cx="8202613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nl-BE" altLang="nl-BE" dirty="0" smtClean="0"/>
              <a:t>Gebiedswerking Stad </a:t>
            </a:r>
            <a:r>
              <a:rPr lang="nl-BE" altLang="nl-BE" dirty="0" err="1" smtClean="0"/>
              <a:t>kortrijk</a:t>
            </a:r>
            <a:endParaRPr lang="nl-BE" altLang="nl-BE" dirty="0" smtClean="0"/>
          </a:p>
        </p:txBody>
      </p:sp>
      <p:sp>
        <p:nvSpPr>
          <p:cNvPr id="5" name="Tijdelijke aanduiding voor tekst 2"/>
          <p:cNvSpPr txBox="1">
            <a:spLocks/>
          </p:cNvSpPr>
          <p:nvPr/>
        </p:nvSpPr>
        <p:spPr bwMode="auto">
          <a:xfrm>
            <a:off x="2216150" y="2141538"/>
            <a:ext cx="80645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0" i="0" kern="1200" baseline="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nl-BE" sz="2400" dirty="0" smtClean="0"/>
              <a:t>Gebiedswerker </a:t>
            </a:r>
            <a:r>
              <a:rPr lang="nl-BE" sz="2400" dirty="0"/>
              <a:t>is geen cultuurfunctionaris </a:t>
            </a:r>
            <a:r>
              <a:rPr lang="nl-BE" sz="2400" dirty="0" smtClean="0"/>
              <a:t>meer</a:t>
            </a:r>
            <a:endParaRPr lang="nl-BE" sz="2400" dirty="0"/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endParaRPr lang="nl-BE" sz="2400" dirty="0" smtClean="0">
              <a:ea typeface="Tahoma" pitchFamily="34" charset="0"/>
              <a:cs typeface="Tahoma" pitchFamily="34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nl-BE" sz="2400" dirty="0" smtClean="0">
                <a:ea typeface="Tahoma" pitchFamily="34" charset="0"/>
                <a:cs typeface="Tahoma" pitchFamily="34" charset="0"/>
              </a:rPr>
              <a:t>Intern: van </a:t>
            </a:r>
            <a:r>
              <a:rPr lang="nl-BE" sz="2400" dirty="0">
                <a:ea typeface="Tahoma" pitchFamily="34" charset="0"/>
                <a:cs typeface="Tahoma" pitchFamily="34" charset="0"/>
              </a:rPr>
              <a:t>d</a:t>
            </a:r>
            <a:r>
              <a:rPr lang="nl-BE" sz="2400" dirty="0" smtClean="0">
                <a:ea typeface="Tahoma" pitchFamily="34" charset="0"/>
                <a:cs typeface="Tahoma" pitchFamily="34" charset="0"/>
              </a:rPr>
              <a:t>irectie </a:t>
            </a:r>
            <a:r>
              <a:rPr lang="nl-BE" sz="2400" dirty="0">
                <a:ea typeface="Tahoma" pitchFamily="34" charset="0"/>
                <a:cs typeface="Tahoma" pitchFamily="34" charset="0"/>
              </a:rPr>
              <a:t>“Mens” naar </a:t>
            </a:r>
            <a:r>
              <a:rPr lang="nl-BE" sz="2400" dirty="0" smtClean="0">
                <a:ea typeface="Tahoma" pitchFamily="34" charset="0"/>
                <a:cs typeface="Tahoma" pitchFamily="34" charset="0"/>
              </a:rPr>
              <a:t>directie </a:t>
            </a:r>
            <a:r>
              <a:rPr lang="nl-BE" sz="2400" dirty="0">
                <a:ea typeface="Tahoma" pitchFamily="34" charset="0"/>
                <a:cs typeface="Tahoma" pitchFamily="34" charset="0"/>
              </a:rPr>
              <a:t>“Ruimte</a:t>
            </a:r>
            <a:r>
              <a:rPr lang="nl-BE" sz="2400" dirty="0" smtClean="0">
                <a:ea typeface="Tahoma" pitchFamily="34" charset="0"/>
                <a:cs typeface="Tahoma" pitchFamily="34" charset="0"/>
              </a:rPr>
              <a:t>” 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endParaRPr lang="nl-BE" sz="2400" dirty="0" smtClean="0">
              <a:ea typeface="Tahoma" pitchFamily="34" charset="0"/>
              <a:cs typeface="Tahoma" pitchFamily="34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nl-BE" sz="2400" dirty="0" smtClean="0">
                <a:ea typeface="Tahoma" pitchFamily="34" charset="0"/>
                <a:cs typeface="Tahoma" pitchFamily="34" charset="0"/>
              </a:rPr>
              <a:t>14 gebieden: herverdeling </a:t>
            </a:r>
            <a:r>
              <a:rPr lang="nl-BE" sz="2400" dirty="0">
                <a:ea typeface="Tahoma" pitchFamily="34" charset="0"/>
                <a:cs typeface="Tahoma" pitchFamily="34" charset="0"/>
              </a:rPr>
              <a:t>van de gebieden </a:t>
            </a:r>
            <a:r>
              <a:rPr lang="nl-BE" sz="2400" dirty="0" err="1">
                <a:ea typeface="Tahoma" pitchFamily="34" charset="0"/>
                <a:cs typeface="Tahoma" pitchFamily="34" charset="0"/>
              </a:rPr>
              <a:t>ism</a:t>
            </a:r>
            <a:r>
              <a:rPr lang="nl-BE" sz="2400" dirty="0">
                <a:ea typeface="Tahoma" pitchFamily="34" charset="0"/>
                <a:cs typeface="Tahoma" pitchFamily="34" charset="0"/>
              </a:rPr>
              <a:t> PZ Vlas en OCMW </a:t>
            </a:r>
            <a:r>
              <a:rPr lang="nl-BE" sz="2400" dirty="0" err="1" smtClean="0">
                <a:ea typeface="Tahoma" pitchFamily="34" charset="0"/>
                <a:cs typeface="Tahoma" pitchFamily="34" charset="0"/>
              </a:rPr>
              <a:t>ikv</a:t>
            </a:r>
            <a:r>
              <a:rPr lang="nl-BE" sz="2400" dirty="0" smtClean="0">
                <a:ea typeface="Tahoma" pitchFamily="34" charset="0"/>
                <a:cs typeface="Tahoma" pitchFamily="34" charset="0"/>
              </a:rPr>
              <a:t> dienstverlening en afstemming</a:t>
            </a:r>
            <a:endParaRPr lang="nl-BE" sz="2400" dirty="0">
              <a:ea typeface="Tahoma" pitchFamily="34" charset="0"/>
              <a:cs typeface="Tahoma" pitchFamily="34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endParaRPr lang="nl-BE" sz="2400" dirty="0" smtClean="0">
              <a:ea typeface="Tahoma" pitchFamily="34" charset="0"/>
              <a:cs typeface="Tahoma" pitchFamily="34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nl-BE" sz="2400" dirty="0" smtClean="0">
                <a:ea typeface="Tahoma" pitchFamily="34" charset="0"/>
                <a:cs typeface="Tahoma" pitchFamily="34" charset="0"/>
              </a:rPr>
              <a:t>5 gebiedswerkers: elk met verantwoordelijkheid zowel over deelgemeente(n) als binnenstad + project</a:t>
            </a:r>
            <a:endParaRPr lang="nl-BE" sz="2400" dirty="0">
              <a:ea typeface="Tahoma" pitchFamily="34" charset="0"/>
              <a:cs typeface="Tahoma" pitchFamily="34" charset="0"/>
            </a:endParaRPr>
          </a:p>
          <a:p>
            <a:pPr lvl="1" eaLnBrk="1" hangingPunct="1">
              <a:defRPr/>
            </a:pPr>
            <a:endParaRPr lang="nl-BE" dirty="0"/>
          </a:p>
          <a:p>
            <a:pPr eaLnBrk="1" hangingPunct="1">
              <a:defRPr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2778111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ndertitel 1"/>
          <p:cNvSpPr>
            <a:spLocks noGrp="1"/>
          </p:cNvSpPr>
          <p:nvPr>
            <p:ph type="subTitle" idx="1"/>
          </p:nvPr>
        </p:nvSpPr>
        <p:spPr>
          <a:xfrm>
            <a:off x="2063751" y="1196976"/>
            <a:ext cx="7561263" cy="576263"/>
          </a:xfrm>
        </p:spPr>
        <p:txBody>
          <a:bodyPr/>
          <a:lstStyle/>
          <a:p>
            <a:pPr marL="0" indent="0">
              <a:buNone/>
            </a:pPr>
            <a:endParaRPr lang="nl-BE" altLang="nl-BE" dirty="0" smtClean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2063750" y="1989138"/>
            <a:ext cx="8064500" cy="44640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nl-BE" sz="4000" dirty="0" smtClean="0"/>
              <a:t> leefbaarheid in een gebied verhogen door alert te zijn, open te communiceren en samen verantwoordelijkheid te nemen</a:t>
            </a:r>
          </a:p>
          <a:p>
            <a:pPr algn="ctr">
              <a:defRPr/>
            </a:pPr>
            <a:endParaRPr lang="nl-BE" sz="4000" dirty="0" smtClean="0"/>
          </a:p>
          <a:p>
            <a:pPr algn="ctr">
              <a:defRPr/>
            </a:pPr>
            <a:r>
              <a:rPr lang="nl-BE" sz="5400" dirty="0" smtClean="0"/>
              <a:t>= detectie en participatie</a:t>
            </a:r>
          </a:p>
          <a:p>
            <a:pPr algn="ctr">
              <a:defRPr/>
            </a:pPr>
            <a:endParaRPr lang="nl-BE" dirty="0"/>
          </a:p>
          <a:p>
            <a:pPr marL="342900" indent="-342900">
              <a:buFontTx/>
              <a:buChar char="-"/>
              <a:defRPr/>
            </a:pPr>
            <a:endParaRPr lang="nl-BE" dirty="0" smtClean="0"/>
          </a:p>
          <a:p>
            <a:pPr>
              <a:defRPr/>
            </a:pPr>
            <a:endParaRPr lang="nl-BE" dirty="0" smtClean="0"/>
          </a:p>
          <a:p>
            <a:pPr algn="ctr">
              <a:defRPr/>
            </a:pPr>
            <a:endParaRPr lang="nl-BE" dirty="0"/>
          </a:p>
          <a:p>
            <a:pPr marL="342900" indent="-342900">
              <a:buFontTx/>
              <a:buChar char="-"/>
              <a:defRPr/>
            </a:pPr>
            <a:endParaRPr lang="nl-BE" dirty="0"/>
          </a:p>
          <a:p>
            <a:pPr marL="800100" lvl="1" indent="-342900">
              <a:buFontTx/>
              <a:buChar char="-"/>
              <a:defRPr/>
            </a:pPr>
            <a:endParaRPr lang="nl-BE" dirty="0" smtClean="0"/>
          </a:p>
          <a:p>
            <a:pPr>
              <a:defRPr/>
            </a:pP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nl-BE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nl-BE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nl-BE" dirty="0"/>
          </a:p>
          <a:p>
            <a:pPr eaLnBrk="1" hangingPunct="1">
              <a:defRPr/>
            </a:pPr>
            <a:endParaRPr lang="nl-BE" dirty="0" smtClean="0"/>
          </a:p>
          <a:p>
            <a:pPr eaLnBrk="1" hangingPunct="1">
              <a:buFont typeface="Arial" charset="0"/>
              <a:buNone/>
              <a:defRPr/>
            </a:pPr>
            <a:endParaRPr lang="nl-BE" dirty="0" smtClean="0"/>
          </a:p>
        </p:txBody>
      </p:sp>
      <p:sp>
        <p:nvSpPr>
          <p:cNvPr id="14340" name="Titel 3"/>
          <p:cNvSpPr>
            <a:spLocks noGrp="1"/>
          </p:cNvSpPr>
          <p:nvPr>
            <p:ph type="ctrTitle"/>
          </p:nvPr>
        </p:nvSpPr>
        <p:spPr bwMode="auto">
          <a:xfrm>
            <a:off x="2070101" y="188913"/>
            <a:ext cx="8202613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nl-BE" altLang="nl-BE" dirty="0" smtClean="0"/>
              <a:t>Gebiedswerking Stad </a:t>
            </a:r>
            <a:r>
              <a:rPr lang="nl-BE" altLang="nl-BE" dirty="0"/>
              <a:t>K</a:t>
            </a:r>
            <a:r>
              <a:rPr lang="nl-BE" altLang="nl-BE" dirty="0" smtClean="0"/>
              <a:t>ortrijk = </a:t>
            </a:r>
          </a:p>
        </p:txBody>
      </p:sp>
    </p:spTree>
    <p:extLst>
      <p:ext uri="{BB962C8B-B14F-4D97-AF65-F5344CB8AC3E}">
        <p14:creationId xmlns:p14="http://schemas.microsoft.com/office/powerpoint/2010/main" val="5147965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itel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nl-BE" altLang="nl-BE" sz="32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Gebiedsteams</a:t>
            </a:r>
          </a:p>
        </p:txBody>
      </p:sp>
      <p:sp>
        <p:nvSpPr>
          <p:cNvPr id="27651" name="Tijdelijke aanduiding voor tekst 2"/>
          <p:cNvSpPr>
            <a:spLocks noGrp="1"/>
          </p:cNvSpPr>
          <p:nvPr>
            <p:ph idx="1"/>
          </p:nvPr>
        </p:nvSpPr>
        <p:spPr>
          <a:xfrm>
            <a:off x="838200" y="1245476"/>
            <a:ext cx="10515600" cy="52183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altLang="nl-BE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nl-BE" altLang="nl-BE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Overleg stad - OCMW -  </a:t>
            </a:r>
            <a:r>
              <a:rPr lang="nl-BE" altLang="nl-BE" sz="2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PZVlas</a:t>
            </a:r>
            <a:endParaRPr lang="nl-BE" altLang="nl-BE" sz="2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nl-BE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nl-BE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Elkaars werking </a:t>
            </a:r>
            <a:r>
              <a:rPr lang="nl-BE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kennen en ondersteunen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nl-BE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nl-BE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Samenwerkingsverbanden </a:t>
            </a:r>
            <a:r>
              <a:rPr lang="nl-BE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opzetten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nl-BE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nl-BE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Zoeken naar integrale </a:t>
            </a:r>
            <a:r>
              <a:rPr lang="nl-BE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oplossingen </a:t>
            </a:r>
            <a:r>
              <a:rPr lang="nl-BE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ikv</a:t>
            </a:r>
            <a:r>
              <a:rPr lang="nl-BE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leefbaarheidsproblemen vb. aanpak Veemarkt en omgeving , opzet zwerfvuilacties, …</a:t>
            </a:r>
            <a:endParaRPr lang="nl-BE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BE" altLang="nl-BE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altLang="nl-BE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aangestuurd door </a:t>
            </a:r>
            <a:r>
              <a:rPr lang="nl-BE" altLang="nl-BE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gebiedswerker</a:t>
            </a:r>
            <a:r>
              <a:rPr lang="nl-BE" altLang="nl-BE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nl-BE" altLang="nl-BE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nl-BE" altLang="nl-BE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altLang="nl-BE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Deelnemers</a:t>
            </a:r>
            <a:r>
              <a:rPr lang="nl-BE" altLang="nl-BE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gebiedswerker, buurtwerkers straathoekwerk, thuisverpleegkundige OCMW, medewerkers OC, gemeenschapswacht, sportfunctionaris, wijkinspecteur,…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altLang="nl-B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altLang="nl-BE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altLang="nl-BE" sz="2400" dirty="0" smtClean="0"/>
          </a:p>
        </p:txBody>
      </p:sp>
    </p:spTree>
    <p:extLst>
      <p:ext uri="{BB962C8B-B14F-4D97-AF65-F5344CB8AC3E}">
        <p14:creationId xmlns:p14="http://schemas.microsoft.com/office/powerpoint/2010/main" val="91961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2042</TotalTime>
  <Words>507</Words>
  <Application>Microsoft Office PowerPoint</Application>
  <PresentationFormat>Breedbeeld</PresentationFormat>
  <Paragraphs>154</Paragraphs>
  <Slides>13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Kantoorthema</vt:lpstr>
      <vt:lpstr>GEBIEDSWERKING</vt:lpstr>
      <vt:lpstr>Gebiedswerking Stad Kortrijk</vt:lpstr>
      <vt:lpstr>Gebiedswerking Stad Kortrijk</vt:lpstr>
      <vt:lpstr>Gebiedswerking Stad Kortrijk</vt:lpstr>
      <vt:lpstr>Ontmoetingscentra </vt:lpstr>
      <vt:lpstr>Gebiedswerking Stad kortrijk</vt:lpstr>
      <vt:lpstr>Gebiedswerking Stad kortrijk</vt:lpstr>
      <vt:lpstr>Gebiedswerking Stad Kortrijk = </vt:lpstr>
      <vt:lpstr>Gebiedsteams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Vandenberghe</dc:creator>
  <cp:lastModifiedBy>Hilde Rigole</cp:lastModifiedBy>
  <cp:revision>44</cp:revision>
  <cp:lastPrinted>2016-09-06T12:41:55Z</cp:lastPrinted>
  <dcterms:created xsi:type="dcterms:W3CDTF">2016-08-31T08:35:06Z</dcterms:created>
  <dcterms:modified xsi:type="dcterms:W3CDTF">2016-09-07T09:12:52Z</dcterms:modified>
</cp:coreProperties>
</file>